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72" r:id="rId4"/>
  </p:sldMasterIdLst>
  <p:notesMasterIdLst>
    <p:notesMasterId r:id="rId31"/>
  </p:notesMasterIdLst>
  <p:handoutMasterIdLst>
    <p:handoutMasterId r:id="rId32"/>
  </p:handoutMasterIdLst>
  <p:sldIdLst>
    <p:sldId id="256" r:id="rId5"/>
    <p:sldId id="261" r:id="rId6"/>
    <p:sldId id="262" r:id="rId7"/>
    <p:sldId id="263" r:id="rId8"/>
    <p:sldId id="264" r:id="rId9"/>
    <p:sldId id="268" r:id="rId10"/>
    <p:sldId id="269" r:id="rId11"/>
    <p:sldId id="272" r:id="rId12"/>
    <p:sldId id="273" r:id="rId13"/>
    <p:sldId id="274" r:id="rId14"/>
    <p:sldId id="275" r:id="rId15"/>
    <p:sldId id="270" r:id="rId16"/>
    <p:sldId id="271" r:id="rId17"/>
    <p:sldId id="276" r:id="rId18"/>
    <p:sldId id="277" r:id="rId19"/>
    <p:sldId id="278" r:id="rId20"/>
    <p:sldId id="279" r:id="rId21"/>
    <p:sldId id="280" r:id="rId22"/>
    <p:sldId id="281" r:id="rId23"/>
    <p:sldId id="282" r:id="rId24"/>
    <p:sldId id="284" r:id="rId25"/>
    <p:sldId id="266" r:id="rId26"/>
    <p:sldId id="267" r:id="rId27"/>
    <p:sldId id="260" r:id="rId28"/>
    <p:sldId id="283" r:id="rId29"/>
    <p:sldId id="285" r:id="rId30"/>
  </p:sldIdLst>
  <p:sldSz cx="12192000" cy="6858000"/>
  <p:notesSz cx="6858000" cy="9144000"/>
  <p:defaultTextStyle>
    <a:defPPr rtl="0">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76" autoAdjust="0"/>
    <p:restoredTop sz="95101" autoAdjust="0"/>
  </p:normalViewPr>
  <p:slideViewPr>
    <p:cSldViewPr snapToGrid="0">
      <p:cViewPr varScale="1">
        <p:scale>
          <a:sx n="97" d="100"/>
          <a:sy n="97" d="100"/>
        </p:scale>
        <p:origin x="402" y="90"/>
      </p:cViewPr>
      <p:guideLst/>
    </p:cSldViewPr>
  </p:slideViewPr>
  <p:notesTextViewPr>
    <p:cViewPr>
      <p:scale>
        <a:sx n="1" d="1"/>
        <a:sy n="1" d="1"/>
      </p:scale>
      <p:origin x="0" y="0"/>
    </p:cViewPr>
  </p:notesTextViewPr>
  <p:notesViewPr>
    <p:cSldViewPr snapToGrid="0">
      <p:cViewPr varScale="1">
        <p:scale>
          <a:sx n="81" d="100"/>
          <a:sy n="81" d="100"/>
        </p:scale>
        <p:origin x="247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1A9778A4-5989-4B73-B806-3D313DF86F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87EA4154-7C38-4947-B5AD-02E491995E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1CF449-96F2-4140-9ACD-00D2DB603D3A}" type="datetimeFigureOut">
              <a:rPr lang="de-DE" smtClean="0"/>
              <a:t>17.10.2025</a:t>
            </a:fld>
            <a:endParaRPr lang="de-DE"/>
          </a:p>
        </p:txBody>
      </p:sp>
      <p:sp>
        <p:nvSpPr>
          <p:cNvPr id="4" name="Fußzeilenplatzhalter 3">
            <a:extLst>
              <a:ext uri="{FF2B5EF4-FFF2-40B4-BE49-F238E27FC236}">
                <a16:creationId xmlns:a16="http://schemas.microsoft.com/office/drawing/2014/main" id="{ACE34BB0-A96D-4A76-9F13-8E5E0F1767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DECE0EC8-3BAE-4AE4-AB08-BAFB99590B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49A195-F19A-4BDD-A61C-6C0960F12D85}" type="slidenum">
              <a:rPr lang="de-DE" smtClean="0"/>
              <a:t>‹Nr.›</a:t>
            </a:fld>
            <a:endParaRPr lang="de-DE"/>
          </a:p>
        </p:txBody>
      </p:sp>
    </p:spTree>
    <p:extLst>
      <p:ext uri="{BB962C8B-B14F-4D97-AF65-F5344CB8AC3E}">
        <p14:creationId xmlns:p14="http://schemas.microsoft.com/office/powerpoint/2010/main" val="401376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noProof="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953E0-B6BA-4FDC-A9D7-5E3E2548A0EF}" type="datetimeFigureOut">
              <a:rPr lang="de-DE" noProof="0" smtClean="0"/>
              <a:t>17.10.2025</a:t>
            </a:fld>
            <a:endParaRPr lang="de-DE" noProof="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noProof="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noProof="0"/>
              <a:t>Textmasterformate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noProof="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F059D1-1E64-4095-816B-E25F58AA521B}" type="slidenum">
              <a:rPr lang="de-DE" noProof="0" smtClean="0"/>
              <a:t>‹Nr.›</a:t>
            </a:fld>
            <a:endParaRPr lang="de-DE" noProof="0"/>
          </a:p>
        </p:txBody>
      </p:sp>
    </p:spTree>
    <p:extLst>
      <p:ext uri="{BB962C8B-B14F-4D97-AF65-F5344CB8AC3E}">
        <p14:creationId xmlns:p14="http://schemas.microsoft.com/office/powerpoint/2010/main" val="3970564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F059D1-1E64-4095-816B-E25F58AA521B}" type="slidenum">
              <a:rPr lang="de-DE" smtClean="0"/>
              <a:t>1</a:t>
            </a:fld>
            <a:endParaRPr lang="de-DE"/>
          </a:p>
        </p:txBody>
      </p:sp>
    </p:spTree>
    <p:extLst>
      <p:ext uri="{BB962C8B-B14F-4D97-AF65-F5344CB8AC3E}">
        <p14:creationId xmlns:p14="http://schemas.microsoft.com/office/powerpoint/2010/main" val="51906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204A5-A11B-F655-355B-0A14F7AD33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AEA0748-0250-56CF-A630-A3D11A74977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99225B-C4EE-6B17-16BF-2F117F1562BA}"/>
              </a:ext>
            </a:extLst>
          </p:cNvPr>
          <p:cNvSpPr>
            <a:spLocks noGrp="1"/>
          </p:cNvSpPr>
          <p:nvPr>
            <p:ph type="body" idx="1"/>
          </p:nvPr>
        </p:nvSpPr>
        <p:spPr/>
        <p:txBody>
          <a:bodyPr/>
          <a:lstStyle/>
          <a:p>
            <a:r>
              <a:rPr lang="de-DE" dirty="0"/>
              <a:t>Bsp. Fastfood-Ketten Qualifikationsmatrix: tabellarische Übersicht über die Fähigkeiten, Kompetenzen und Qualifikationen der Mitarbeiter in einem Unternehmen</a:t>
            </a:r>
          </a:p>
        </p:txBody>
      </p:sp>
      <p:sp>
        <p:nvSpPr>
          <p:cNvPr id="4" name="Foliennummernplatzhalter 3">
            <a:extLst>
              <a:ext uri="{FF2B5EF4-FFF2-40B4-BE49-F238E27FC236}">
                <a16:creationId xmlns:a16="http://schemas.microsoft.com/office/drawing/2014/main" id="{B3B2B4BB-07AD-53AF-641C-3DC2FBC4CDD7}"/>
              </a:ext>
            </a:extLst>
          </p:cNvPr>
          <p:cNvSpPr>
            <a:spLocks noGrp="1"/>
          </p:cNvSpPr>
          <p:nvPr>
            <p:ph type="sldNum" sz="quarter" idx="5"/>
          </p:nvPr>
        </p:nvSpPr>
        <p:spPr/>
        <p:txBody>
          <a:bodyPr/>
          <a:lstStyle/>
          <a:p>
            <a:fld id="{DEF059D1-1E64-4095-816B-E25F58AA521B}" type="slidenum">
              <a:rPr lang="de-DE" smtClean="0"/>
              <a:t>10</a:t>
            </a:fld>
            <a:endParaRPr lang="de-DE"/>
          </a:p>
        </p:txBody>
      </p:sp>
    </p:spTree>
    <p:extLst>
      <p:ext uri="{BB962C8B-B14F-4D97-AF65-F5344CB8AC3E}">
        <p14:creationId xmlns:p14="http://schemas.microsoft.com/office/powerpoint/2010/main" val="3459419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1898-2C00-AE21-896C-46585F43239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BE61198-B7CF-0773-4426-86ADE959ED03}"/>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481A099-49D0-9FF9-8126-D7DC7F3A2B8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3D538C2-F59E-8E4F-EC10-F081ECC7AA34}"/>
              </a:ext>
            </a:extLst>
          </p:cNvPr>
          <p:cNvSpPr>
            <a:spLocks noGrp="1"/>
          </p:cNvSpPr>
          <p:nvPr>
            <p:ph type="sldNum" sz="quarter" idx="5"/>
          </p:nvPr>
        </p:nvSpPr>
        <p:spPr/>
        <p:txBody>
          <a:bodyPr/>
          <a:lstStyle/>
          <a:p>
            <a:fld id="{DEF059D1-1E64-4095-816B-E25F58AA521B}" type="slidenum">
              <a:rPr lang="de-DE" smtClean="0"/>
              <a:t>11</a:t>
            </a:fld>
            <a:endParaRPr lang="de-DE"/>
          </a:p>
        </p:txBody>
      </p:sp>
    </p:spTree>
    <p:extLst>
      <p:ext uri="{BB962C8B-B14F-4D97-AF65-F5344CB8AC3E}">
        <p14:creationId xmlns:p14="http://schemas.microsoft.com/office/powerpoint/2010/main" val="877088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BA1B0-EC46-6C69-96C3-7287E57EFF6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50C2E5A-35B7-A1CF-B07E-1EBE2A15188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D76FDD1-CA42-A0D8-75FD-9CC9BD226643}"/>
              </a:ext>
            </a:extLst>
          </p:cNvPr>
          <p:cNvSpPr>
            <a:spLocks noGrp="1"/>
          </p:cNvSpPr>
          <p:nvPr>
            <p:ph type="body" idx="1"/>
          </p:nvPr>
        </p:nvSpPr>
        <p:spPr/>
        <p:txBody>
          <a:bodyPr/>
          <a:lstStyle/>
          <a:p>
            <a:r>
              <a:rPr lang="de-DE" dirty="0"/>
              <a:t>Stellenanzeigen berücksichtigt Bewerbersituation und Arbeitsmarkt (nicht einseitig Profil-&gt;Bewerber überstülpen)</a:t>
            </a:r>
          </a:p>
        </p:txBody>
      </p:sp>
      <p:sp>
        <p:nvSpPr>
          <p:cNvPr id="4" name="Foliennummernplatzhalter 3">
            <a:extLst>
              <a:ext uri="{FF2B5EF4-FFF2-40B4-BE49-F238E27FC236}">
                <a16:creationId xmlns:a16="http://schemas.microsoft.com/office/drawing/2014/main" id="{55482849-D857-2662-0CA1-CDDF01921E53}"/>
              </a:ext>
            </a:extLst>
          </p:cNvPr>
          <p:cNvSpPr>
            <a:spLocks noGrp="1"/>
          </p:cNvSpPr>
          <p:nvPr>
            <p:ph type="sldNum" sz="quarter" idx="5"/>
          </p:nvPr>
        </p:nvSpPr>
        <p:spPr/>
        <p:txBody>
          <a:bodyPr/>
          <a:lstStyle/>
          <a:p>
            <a:fld id="{DEF059D1-1E64-4095-816B-E25F58AA521B}" type="slidenum">
              <a:rPr lang="de-DE" smtClean="0"/>
              <a:t>12</a:t>
            </a:fld>
            <a:endParaRPr lang="de-DE"/>
          </a:p>
        </p:txBody>
      </p:sp>
    </p:spTree>
    <p:extLst>
      <p:ext uri="{BB962C8B-B14F-4D97-AF65-F5344CB8AC3E}">
        <p14:creationId xmlns:p14="http://schemas.microsoft.com/office/powerpoint/2010/main" val="2121231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18D1-E947-49EA-70C1-09A3266EA37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E1268D9-0BED-3D02-4691-E5AD7338D6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34644B6-D119-B278-7D4A-B32F177013E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A6A02A5-7816-DAE0-EEDF-238C26483838}"/>
              </a:ext>
            </a:extLst>
          </p:cNvPr>
          <p:cNvSpPr>
            <a:spLocks noGrp="1"/>
          </p:cNvSpPr>
          <p:nvPr>
            <p:ph type="sldNum" sz="quarter" idx="5"/>
          </p:nvPr>
        </p:nvSpPr>
        <p:spPr/>
        <p:txBody>
          <a:bodyPr/>
          <a:lstStyle/>
          <a:p>
            <a:fld id="{DEF059D1-1E64-4095-816B-E25F58AA521B}" type="slidenum">
              <a:rPr lang="de-DE" smtClean="0"/>
              <a:t>13</a:t>
            </a:fld>
            <a:endParaRPr lang="de-DE"/>
          </a:p>
        </p:txBody>
      </p:sp>
    </p:spTree>
    <p:extLst>
      <p:ext uri="{BB962C8B-B14F-4D97-AF65-F5344CB8AC3E}">
        <p14:creationId xmlns:p14="http://schemas.microsoft.com/office/powerpoint/2010/main" val="984034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5186E-34BF-63BA-F84E-76487521374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CB85E9A-F56A-C43E-63B6-0563BBCA485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AB9C31B-9700-C4E7-D42D-E86CC2F8BD9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42C5D1FB-5DFA-1E05-5A21-FF93C876B8C9}"/>
              </a:ext>
            </a:extLst>
          </p:cNvPr>
          <p:cNvSpPr>
            <a:spLocks noGrp="1"/>
          </p:cNvSpPr>
          <p:nvPr>
            <p:ph type="sldNum" sz="quarter" idx="5"/>
          </p:nvPr>
        </p:nvSpPr>
        <p:spPr/>
        <p:txBody>
          <a:bodyPr/>
          <a:lstStyle/>
          <a:p>
            <a:fld id="{DEF059D1-1E64-4095-816B-E25F58AA521B}" type="slidenum">
              <a:rPr lang="de-DE" smtClean="0"/>
              <a:t>14</a:t>
            </a:fld>
            <a:endParaRPr lang="de-DE"/>
          </a:p>
        </p:txBody>
      </p:sp>
    </p:spTree>
    <p:extLst>
      <p:ext uri="{BB962C8B-B14F-4D97-AF65-F5344CB8AC3E}">
        <p14:creationId xmlns:p14="http://schemas.microsoft.com/office/powerpoint/2010/main" val="1379284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ED610-2520-9637-9338-22A2C9341A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DAFA3AD-DF9B-CF8F-2575-7EA815D5039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F0EC0A2-621E-61E5-2912-BE81321929E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C64D9D5-4907-F10C-5518-747471365A58}"/>
              </a:ext>
            </a:extLst>
          </p:cNvPr>
          <p:cNvSpPr>
            <a:spLocks noGrp="1"/>
          </p:cNvSpPr>
          <p:nvPr>
            <p:ph type="sldNum" sz="quarter" idx="5"/>
          </p:nvPr>
        </p:nvSpPr>
        <p:spPr/>
        <p:txBody>
          <a:bodyPr/>
          <a:lstStyle/>
          <a:p>
            <a:fld id="{DEF059D1-1E64-4095-816B-E25F58AA521B}" type="slidenum">
              <a:rPr lang="de-DE" smtClean="0"/>
              <a:t>15</a:t>
            </a:fld>
            <a:endParaRPr lang="de-DE"/>
          </a:p>
        </p:txBody>
      </p:sp>
    </p:spTree>
    <p:extLst>
      <p:ext uri="{BB962C8B-B14F-4D97-AF65-F5344CB8AC3E}">
        <p14:creationId xmlns:p14="http://schemas.microsoft.com/office/powerpoint/2010/main" val="879718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F736C-B86F-FDBF-6BC2-23F75BD1ED7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D04F57-C257-F4DE-3A83-C9052F2E8B3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CE13E25-D24E-26AF-6635-9DC80DFC3168}"/>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29AFC22-EF7F-AD60-1EF4-BDBD0C62AF5B}"/>
              </a:ext>
            </a:extLst>
          </p:cNvPr>
          <p:cNvSpPr>
            <a:spLocks noGrp="1"/>
          </p:cNvSpPr>
          <p:nvPr>
            <p:ph type="sldNum" sz="quarter" idx="5"/>
          </p:nvPr>
        </p:nvSpPr>
        <p:spPr/>
        <p:txBody>
          <a:bodyPr/>
          <a:lstStyle/>
          <a:p>
            <a:fld id="{DEF059D1-1E64-4095-816B-E25F58AA521B}" type="slidenum">
              <a:rPr lang="de-DE" smtClean="0"/>
              <a:t>16</a:t>
            </a:fld>
            <a:endParaRPr lang="de-DE"/>
          </a:p>
        </p:txBody>
      </p:sp>
    </p:spTree>
    <p:extLst>
      <p:ext uri="{BB962C8B-B14F-4D97-AF65-F5344CB8AC3E}">
        <p14:creationId xmlns:p14="http://schemas.microsoft.com/office/powerpoint/2010/main" val="3917714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FE659-7DDC-5D3D-98A1-85E4270B126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93B1EE-9763-F3D0-5174-EEFDC896D61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2D85E5A-4CC5-B85D-DCFE-5F1CDE26ECA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234A2D6-636C-25FB-1636-8AE6DED2CB2B}"/>
              </a:ext>
            </a:extLst>
          </p:cNvPr>
          <p:cNvSpPr>
            <a:spLocks noGrp="1"/>
          </p:cNvSpPr>
          <p:nvPr>
            <p:ph type="sldNum" sz="quarter" idx="5"/>
          </p:nvPr>
        </p:nvSpPr>
        <p:spPr/>
        <p:txBody>
          <a:bodyPr/>
          <a:lstStyle/>
          <a:p>
            <a:fld id="{DEF059D1-1E64-4095-816B-E25F58AA521B}" type="slidenum">
              <a:rPr lang="de-DE" smtClean="0"/>
              <a:t>17</a:t>
            </a:fld>
            <a:endParaRPr lang="de-DE"/>
          </a:p>
        </p:txBody>
      </p:sp>
    </p:spTree>
    <p:extLst>
      <p:ext uri="{BB962C8B-B14F-4D97-AF65-F5344CB8AC3E}">
        <p14:creationId xmlns:p14="http://schemas.microsoft.com/office/powerpoint/2010/main" val="1336680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C5BD6-2742-B9DA-91C2-F44BA00007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1A37C27-2E5E-DBA2-3DC5-47BD2F40C96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9A28812-8C60-EB47-513B-C6F2AEE9951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41E03ECC-4C7B-947A-487A-6BABA08506E4}"/>
              </a:ext>
            </a:extLst>
          </p:cNvPr>
          <p:cNvSpPr>
            <a:spLocks noGrp="1"/>
          </p:cNvSpPr>
          <p:nvPr>
            <p:ph type="sldNum" sz="quarter" idx="5"/>
          </p:nvPr>
        </p:nvSpPr>
        <p:spPr/>
        <p:txBody>
          <a:bodyPr/>
          <a:lstStyle/>
          <a:p>
            <a:fld id="{DEF059D1-1E64-4095-816B-E25F58AA521B}" type="slidenum">
              <a:rPr lang="de-DE" smtClean="0"/>
              <a:t>18</a:t>
            </a:fld>
            <a:endParaRPr lang="de-DE"/>
          </a:p>
        </p:txBody>
      </p:sp>
    </p:spTree>
    <p:extLst>
      <p:ext uri="{BB962C8B-B14F-4D97-AF65-F5344CB8AC3E}">
        <p14:creationId xmlns:p14="http://schemas.microsoft.com/office/powerpoint/2010/main" val="18900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A0134-EAB9-2104-4341-D66D2B7B624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3D8A86-91CA-92C4-6C17-F6C9B45034F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443B8DC-682C-FE6B-8FD1-E34039A0EC5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DF8B09F9-87EC-42C8-0AF2-0E95D2BC21E1}"/>
              </a:ext>
            </a:extLst>
          </p:cNvPr>
          <p:cNvSpPr>
            <a:spLocks noGrp="1"/>
          </p:cNvSpPr>
          <p:nvPr>
            <p:ph type="sldNum" sz="quarter" idx="5"/>
          </p:nvPr>
        </p:nvSpPr>
        <p:spPr/>
        <p:txBody>
          <a:bodyPr/>
          <a:lstStyle/>
          <a:p>
            <a:fld id="{DEF059D1-1E64-4095-816B-E25F58AA521B}" type="slidenum">
              <a:rPr lang="de-DE" smtClean="0"/>
              <a:t>19</a:t>
            </a:fld>
            <a:endParaRPr lang="de-DE"/>
          </a:p>
        </p:txBody>
      </p:sp>
    </p:spTree>
    <p:extLst>
      <p:ext uri="{BB962C8B-B14F-4D97-AF65-F5344CB8AC3E}">
        <p14:creationId xmlns:p14="http://schemas.microsoft.com/office/powerpoint/2010/main" val="1280208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Umreissen</a:t>
            </a:r>
            <a:r>
              <a:rPr lang="de-DE" dirty="0"/>
              <a:t> derzeitige Stand in einem sehr dynamischen Arbeitsfeld, Prozess nur schlagwortartig erwähnen, da unterschiedliche Zusammenhänge berührt, verschiedenste Anwendungen beim Namen nennen, ethische u. rechtl. Probleme Hauptbaustelle lt. Führungskräften besondere Schwierigkeit</a:t>
            </a:r>
          </a:p>
        </p:txBody>
      </p:sp>
      <p:sp>
        <p:nvSpPr>
          <p:cNvPr id="4" name="Foliennummernplatzhalter 3"/>
          <p:cNvSpPr>
            <a:spLocks noGrp="1"/>
          </p:cNvSpPr>
          <p:nvPr>
            <p:ph type="sldNum" sz="quarter" idx="5"/>
          </p:nvPr>
        </p:nvSpPr>
        <p:spPr/>
        <p:txBody>
          <a:bodyPr/>
          <a:lstStyle/>
          <a:p>
            <a:fld id="{DEF059D1-1E64-4095-816B-E25F58AA521B}" type="slidenum">
              <a:rPr lang="de-DE" smtClean="0"/>
              <a:t>2</a:t>
            </a:fld>
            <a:endParaRPr lang="de-DE"/>
          </a:p>
        </p:txBody>
      </p:sp>
    </p:spTree>
    <p:extLst>
      <p:ext uri="{BB962C8B-B14F-4D97-AF65-F5344CB8AC3E}">
        <p14:creationId xmlns:p14="http://schemas.microsoft.com/office/powerpoint/2010/main" val="3658109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E1BBF-EB60-4CC3-B695-92926764E81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64B023E-EB1B-CF24-2B1D-432D2B702B0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629E781-E06F-598F-D5AA-2349A5564EC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2628A69-3BD5-6831-FCBB-470023DD8D77}"/>
              </a:ext>
            </a:extLst>
          </p:cNvPr>
          <p:cNvSpPr>
            <a:spLocks noGrp="1"/>
          </p:cNvSpPr>
          <p:nvPr>
            <p:ph type="sldNum" sz="quarter" idx="5"/>
          </p:nvPr>
        </p:nvSpPr>
        <p:spPr/>
        <p:txBody>
          <a:bodyPr/>
          <a:lstStyle/>
          <a:p>
            <a:fld id="{DEF059D1-1E64-4095-816B-E25F58AA521B}" type="slidenum">
              <a:rPr lang="de-DE" smtClean="0"/>
              <a:t>20</a:t>
            </a:fld>
            <a:endParaRPr lang="de-DE"/>
          </a:p>
        </p:txBody>
      </p:sp>
    </p:spTree>
    <p:extLst>
      <p:ext uri="{BB962C8B-B14F-4D97-AF65-F5344CB8AC3E}">
        <p14:creationId xmlns:p14="http://schemas.microsoft.com/office/powerpoint/2010/main" val="1648795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88EAD-3B0D-27C1-6CDB-CDE3E113BA0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9441702C-C2B6-FF83-6178-ADF3007C74A7}"/>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AB3DE23-DD87-6A8C-9BD4-9DCF4237496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12AAF494-E603-B580-B8B4-48AB2A7EC4E7}"/>
              </a:ext>
            </a:extLst>
          </p:cNvPr>
          <p:cNvSpPr>
            <a:spLocks noGrp="1"/>
          </p:cNvSpPr>
          <p:nvPr>
            <p:ph type="sldNum" sz="quarter" idx="5"/>
          </p:nvPr>
        </p:nvSpPr>
        <p:spPr/>
        <p:txBody>
          <a:bodyPr/>
          <a:lstStyle/>
          <a:p>
            <a:fld id="{DEF059D1-1E64-4095-816B-E25F58AA521B}" type="slidenum">
              <a:rPr lang="de-DE" smtClean="0"/>
              <a:t>21</a:t>
            </a:fld>
            <a:endParaRPr lang="de-DE"/>
          </a:p>
        </p:txBody>
      </p:sp>
    </p:spTree>
    <p:extLst>
      <p:ext uri="{BB962C8B-B14F-4D97-AF65-F5344CB8AC3E}">
        <p14:creationId xmlns:p14="http://schemas.microsoft.com/office/powerpoint/2010/main" val="1841749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B7F52-09FA-366C-E715-FDC6C577313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3F6D6B7-2B3D-A36B-C17A-0C9C01DF157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E663B6B-A9A3-8E1C-8C4F-4F21B702E03D}"/>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C55702A5-3B2C-8426-5974-6ADF00307A33}"/>
              </a:ext>
            </a:extLst>
          </p:cNvPr>
          <p:cNvSpPr>
            <a:spLocks noGrp="1"/>
          </p:cNvSpPr>
          <p:nvPr>
            <p:ph type="sldNum" sz="quarter" idx="5"/>
          </p:nvPr>
        </p:nvSpPr>
        <p:spPr/>
        <p:txBody>
          <a:bodyPr/>
          <a:lstStyle/>
          <a:p>
            <a:fld id="{DEF059D1-1E64-4095-816B-E25F58AA521B}" type="slidenum">
              <a:rPr lang="de-DE" smtClean="0"/>
              <a:t>22</a:t>
            </a:fld>
            <a:endParaRPr lang="de-DE"/>
          </a:p>
        </p:txBody>
      </p:sp>
    </p:spTree>
    <p:extLst>
      <p:ext uri="{BB962C8B-B14F-4D97-AF65-F5344CB8AC3E}">
        <p14:creationId xmlns:p14="http://schemas.microsoft.com/office/powerpoint/2010/main" val="193538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B07C3-3F2A-6488-E781-CA1F567AAB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F63BCC5-0F4A-DDFB-C254-492CFF8B0E1F}"/>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2AC8923-F086-ECBE-9816-F19F0D7BFFD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70FB9A6C-13DB-FE7F-4423-A20DFD1CB001}"/>
              </a:ext>
            </a:extLst>
          </p:cNvPr>
          <p:cNvSpPr>
            <a:spLocks noGrp="1"/>
          </p:cNvSpPr>
          <p:nvPr>
            <p:ph type="sldNum" sz="quarter" idx="5"/>
          </p:nvPr>
        </p:nvSpPr>
        <p:spPr/>
        <p:txBody>
          <a:bodyPr/>
          <a:lstStyle/>
          <a:p>
            <a:fld id="{DEF059D1-1E64-4095-816B-E25F58AA521B}" type="slidenum">
              <a:rPr lang="de-DE" smtClean="0"/>
              <a:t>23</a:t>
            </a:fld>
            <a:endParaRPr lang="de-DE"/>
          </a:p>
        </p:txBody>
      </p:sp>
    </p:spTree>
    <p:extLst>
      <p:ext uri="{BB962C8B-B14F-4D97-AF65-F5344CB8AC3E}">
        <p14:creationId xmlns:p14="http://schemas.microsoft.com/office/powerpoint/2010/main" val="9244388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EF059D1-1E64-4095-816B-E25F58AA521B}" type="slidenum">
              <a:rPr lang="de-DE" smtClean="0"/>
              <a:t>24</a:t>
            </a:fld>
            <a:endParaRPr lang="de-DE"/>
          </a:p>
        </p:txBody>
      </p:sp>
    </p:spTree>
    <p:extLst>
      <p:ext uri="{BB962C8B-B14F-4D97-AF65-F5344CB8AC3E}">
        <p14:creationId xmlns:p14="http://schemas.microsoft.com/office/powerpoint/2010/main" val="1722163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A9C1-9357-C3CA-C7E2-EBA178E0E1A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8CAE3D8-B12B-F370-564D-D446AAABD9E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AFD448D-C5FC-CDF4-64AB-67D1E8B1CE0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663169-2971-A604-B503-3A7CA360DECD}"/>
              </a:ext>
            </a:extLst>
          </p:cNvPr>
          <p:cNvSpPr>
            <a:spLocks noGrp="1"/>
          </p:cNvSpPr>
          <p:nvPr>
            <p:ph type="sldNum" sz="quarter" idx="5"/>
          </p:nvPr>
        </p:nvSpPr>
        <p:spPr/>
        <p:txBody>
          <a:bodyPr/>
          <a:lstStyle/>
          <a:p>
            <a:fld id="{DEF059D1-1E64-4095-816B-E25F58AA521B}" type="slidenum">
              <a:rPr lang="de-DE" smtClean="0"/>
              <a:t>3</a:t>
            </a:fld>
            <a:endParaRPr lang="de-DE"/>
          </a:p>
        </p:txBody>
      </p:sp>
    </p:spTree>
    <p:extLst>
      <p:ext uri="{BB962C8B-B14F-4D97-AF65-F5344CB8AC3E}">
        <p14:creationId xmlns:p14="http://schemas.microsoft.com/office/powerpoint/2010/main" val="1146082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CACE08-866B-ACED-2E82-069902335E0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4091F3D-5B68-EB23-7A0C-8EB59FD6B2F2}"/>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EFFC4E-B02D-5F6A-F061-80429AC3C339}"/>
              </a:ext>
            </a:extLst>
          </p:cNvPr>
          <p:cNvSpPr>
            <a:spLocks noGrp="1"/>
          </p:cNvSpPr>
          <p:nvPr>
            <p:ph type="body" idx="1"/>
          </p:nvPr>
        </p:nvSpPr>
        <p:spPr/>
        <p:txBody>
          <a:bodyPr/>
          <a:lstStyle/>
          <a:p>
            <a:r>
              <a:rPr lang="de-DE" dirty="0"/>
              <a:t>I welche Bereiche? Konkrete Optimierungsziele 2 Irrgarten unzähliger Tools, Akzeptanz &amp; Erklärung 3 Rückwirkungen einbinden, Beteiligte 5 Überblick komplexe Problematik 6 nie Stillstand </a:t>
            </a:r>
          </a:p>
        </p:txBody>
      </p:sp>
      <p:sp>
        <p:nvSpPr>
          <p:cNvPr id="4" name="Foliennummernplatzhalter 3">
            <a:extLst>
              <a:ext uri="{FF2B5EF4-FFF2-40B4-BE49-F238E27FC236}">
                <a16:creationId xmlns:a16="http://schemas.microsoft.com/office/drawing/2014/main" id="{CABBA0AB-C2CB-65A7-7A0A-48B94827742B}"/>
              </a:ext>
            </a:extLst>
          </p:cNvPr>
          <p:cNvSpPr>
            <a:spLocks noGrp="1"/>
          </p:cNvSpPr>
          <p:nvPr>
            <p:ph type="sldNum" sz="quarter" idx="5"/>
          </p:nvPr>
        </p:nvSpPr>
        <p:spPr/>
        <p:txBody>
          <a:bodyPr/>
          <a:lstStyle/>
          <a:p>
            <a:fld id="{DEF059D1-1E64-4095-816B-E25F58AA521B}" type="slidenum">
              <a:rPr lang="de-DE" smtClean="0"/>
              <a:t>4</a:t>
            </a:fld>
            <a:endParaRPr lang="de-DE"/>
          </a:p>
        </p:txBody>
      </p:sp>
    </p:spTree>
    <p:extLst>
      <p:ext uri="{BB962C8B-B14F-4D97-AF65-F5344CB8AC3E}">
        <p14:creationId xmlns:p14="http://schemas.microsoft.com/office/powerpoint/2010/main" val="4154549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4FB6D8-65D7-587E-3DA2-C639B95A3B0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0F6C52-9EB3-B7F9-DEF6-AF0D3513E0B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59DDC4C-65B0-1CB3-1DC1-7AB3C10F6AC2}"/>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28DC747-B29E-679F-5F0A-63431B56A39F}"/>
              </a:ext>
            </a:extLst>
          </p:cNvPr>
          <p:cNvSpPr>
            <a:spLocks noGrp="1"/>
          </p:cNvSpPr>
          <p:nvPr>
            <p:ph type="sldNum" sz="quarter" idx="5"/>
          </p:nvPr>
        </p:nvSpPr>
        <p:spPr/>
        <p:txBody>
          <a:bodyPr/>
          <a:lstStyle/>
          <a:p>
            <a:fld id="{DEF059D1-1E64-4095-816B-E25F58AA521B}" type="slidenum">
              <a:rPr lang="de-DE" smtClean="0"/>
              <a:t>5</a:t>
            </a:fld>
            <a:endParaRPr lang="de-DE"/>
          </a:p>
        </p:txBody>
      </p:sp>
    </p:spTree>
    <p:extLst>
      <p:ext uri="{BB962C8B-B14F-4D97-AF65-F5344CB8AC3E}">
        <p14:creationId xmlns:p14="http://schemas.microsoft.com/office/powerpoint/2010/main" val="511485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AE583-2C7C-FEA8-C98C-852E8554A1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D5C87D1-4713-A427-5E19-C94B182C10C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A23215E-1B33-7712-230F-67B226558B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F4593BE1-27D1-7168-B3E0-54B9EA8FE3F4}"/>
              </a:ext>
            </a:extLst>
          </p:cNvPr>
          <p:cNvSpPr>
            <a:spLocks noGrp="1"/>
          </p:cNvSpPr>
          <p:nvPr>
            <p:ph type="sldNum" sz="quarter" idx="5"/>
          </p:nvPr>
        </p:nvSpPr>
        <p:spPr/>
        <p:txBody>
          <a:bodyPr/>
          <a:lstStyle/>
          <a:p>
            <a:fld id="{DEF059D1-1E64-4095-816B-E25F58AA521B}" type="slidenum">
              <a:rPr lang="de-DE" smtClean="0"/>
              <a:t>6</a:t>
            </a:fld>
            <a:endParaRPr lang="de-DE"/>
          </a:p>
        </p:txBody>
      </p:sp>
    </p:spTree>
    <p:extLst>
      <p:ext uri="{BB962C8B-B14F-4D97-AF65-F5344CB8AC3E}">
        <p14:creationId xmlns:p14="http://schemas.microsoft.com/office/powerpoint/2010/main" val="2139355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F2D41-6BBA-A2F1-4373-CC97D62B2A8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66A5BAD1-C404-2145-37C9-246FB214786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7E6A2BD-2543-EB89-F163-C1D635F078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olidFill>
                  <a:srgbClr val="000000"/>
                </a:solidFill>
                <a:effectLst/>
                <a:latin typeface="Arial" panose="020B0604020202020204" pitchFamily="34" charset="0"/>
              </a:rPr>
              <a:t>Natural Language Processing (NLP) ist ein Teilbereich der Künstlichen Intelligenz (KI), der sich mit der Verarbeitung, Analyse und Generierung natürlicher Sprache beschäftigt. Ziel von NLP ist es, Computern zu ermöglichen, menschliche Sprache in geschriebener oder gesprochener Form zu verstehen, zu interpretieren und darauf zu reagieren, ähnlich wie Menschen es tun.</a:t>
            </a:r>
          </a:p>
          <a:p>
            <a:endParaRPr lang="de-DE" dirty="0"/>
          </a:p>
        </p:txBody>
      </p:sp>
      <p:sp>
        <p:nvSpPr>
          <p:cNvPr id="4" name="Foliennummernplatzhalter 3">
            <a:extLst>
              <a:ext uri="{FF2B5EF4-FFF2-40B4-BE49-F238E27FC236}">
                <a16:creationId xmlns:a16="http://schemas.microsoft.com/office/drawing/2014/main" id="{4D4F0E11-C31B-4B3C-E047-7363E0430FEA}"/>
              </a:ext>
            </a:extLst>
          </p:cNvPr>
          <p:cNvSpPr>
            <a:spLocks noGrp="1"/>
          </p:cNvSpPr>
          <p:nvPr>
            <p:ph type="sldNum" sz="quarter" idx="5"/>
          </p:nvPr>
        </p:nvSpPr>
        <p:spPr/>
        <p:txBody>
          <a:bodyPr/>
          <a:lstStyle/>
          <a:p>
            <a:fld id="{DEF059D1-1E64-4095-816B-E25F58AA521B}" type="slidenum">
              <a:rPr lang="de-DE" smtClean="0"/>
              <a:t>7</a:t>
            </a:fld>
            <a:endParaRPr lang="de-DE"/>
          </a:p>
        </p:txBody>
      </p:sp>
    </p:spTree>
    <p:extLst>
      <p:ext uri="{BB962C8B-B14F-4D97-AF65-F5344CB8AC3E}">
        <p14:creationId xmlns:p14="http://schemas.microsoft.com/office/powerpoint/2010/main" val="1681319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A25E69-B0DD-9FF6-0D15-9FFF5873EA2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B8DC305-0855-7051-148A-5D750149563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281C167-9690-98F8-DAFD-57E94C32934B}"/>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592785DF-D5CF-2140-2734-06C8421F4BC5}"/>
              </a:ext>
            </a:extLst>
          </p:cNvPr>
          <p:cNvSpPr>
            <a:spLocks noGrp="1"/>
          </p:cNvSpPr>
          <p:nvPr>
            <p:ph type="sldNum" sz="quarter" idx="5"/>
          </p:nvPr>
        </p:nvSpPr>
        <p:spPr/>
        <p:txBody>
          <a:bodyPr/>
          <a:lstStyle/>
          <a:p>
            <a:fld id="{DEF059D1-1E64-4095-816B-E25F58AA521B}" type="slidenum">
              <a:rPr lang="de-DE" smtClean="0"/>
              <a:t>8</a:t>
            </a:fld>
            <a:endParaRPr lang="de-DE"/>
          </a:p>
        </p:txBody>
      </p:sp>
    </p:spTree>
    <p:extLst>
      <p:ext uri="{BB962C8B-B14F-4D97-AF65-F5344CB8AC3E}">
        <p14:creationId xmlns:p14="http://schemas.microsoft.com/office/powerpoint/2010/main" val="89853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A3BFC-DBA0-886A-9F77-9F38B4E8F37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5C74710-ED4C-D500-1FE8-5A3B0767542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306FA290-8804-A0D0-96B4-01D66D722437}"/>
              </a:ext>
            </a:extLst>
          </p:cNvPr>
          <p:cNvSpPr>
            <a:spLocks noGrp="1"/>
          </p:cNvSpPr>
          <p:nvPr>
            <p:ph type="body" idx="1"/>
          </p:nvPr>
        </p:nvSpPr>
        <p:spPr/>
        <p:txBody>
          <a:bodyPr/>
          <a:lstStyle/>
          <a:p>
            <a:r>
              <a:rPr lang="de-DE" dirty="0"/>
              <a:t>Bsp. Reisen der Aufgaben angemessen, Mensch bewusst ausgeschaltet</a:t>
            </a:r>
          </a:p>
        </p:txBody>
      </p:sp>
      <p:sp>
        <p:nvSpPr>
          <p:cNvPr id="4" name="Foliennummernplatzhalter 3">
            <a:extLst>
              <a:ext uri="{FF2B5EF4-FFF2-40B4-BE49-F238E27FC236}">
                <a16:creationId xmlns:a16="http://schemas.microsoft.com/office/drawing/2014/main" id="{010E0BFB-7B68-D249-82AA-E42885854A85}"/>
              </a:ext>
            </a:extLst>
          </p:cNvPr>
          <p:cNvSpPr>
            <a:spLocks noGrp="1"/>
          </p:cNvSpPr>
          <p:nvPr>
            <p:ph type="sldNum" sz="quarter" idx="5"/>
          </p:nvPr>
        </p:nvSpPr>
        <p:spPr/>
        <p:txBody>
          <a:bodyPr/>
          <a:lstStyle/>
          <a:p>
            <a:fld id="{DEF059D1-1E64-4095-816B-E25F58AA521B}" type="slidenum">
              <a:rPr lang="de-DE" smtClean="0"/>
              <a:t>9</a:t>
            </a:fld>
            <a:endParaRPr lang="de-DE"/>
          </a:p>
        </p:txBody>
      </p:sp>
    </p:spTree>
    <p:extLst>
      <p:ext uri="{BB962C8B-B14F-4D97-AF65-F5344CB8AC3E}">
        <p14:creationId xmlns:p14="http://schemas.microsoft.com/office/powerpoint/2010/main" val="36695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hteck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hasCustomPrompt="1"/>
          </p:nvPr>
        </p:nvSpPr>
        <p:spPr>
          <a:xfrm>
            <a:off x="581191" y="1020431"/>
            <a:ext cx="10993549" cy="1475013"/>
          </a:xfrm>
          <a:effectLst/>
        </p:spPr>
        <p:txBody>
          <a:bodyPr rtlCol="0" anchor="b">
            <a:normAutofit/>
          </a:bodyPr>
          <a:lstStyle>
            <a:lvl1pPr>
              <a:defRPr sz="3600">
                <a:solidFill>
                  <a:schemeClr val="accent1"/>
                </a:solidFill>
              </a:defRPr>
            </a:lvl1pPr>
          </a:lstStyle>
          <a:p>
            <a:pPr rtl="0"/>
            <a:r>
              <a:rPr lang="de-DE" noProof="0" dirty="0"/>
              <a:t>Titelmasterformat durch Klicken bearbeiten</a:t>
            </a:r>
          </a:p>
        </p:txBody>
      </p:sp>
      <p:sp>
        <p:nvSpPr>
          <p:cNvPr id="3" name="Untertitel 2"/>
          <p:cNvSpPr>
            <a:spLocks noGrp="1"/>
          </p:cNvSpPr>
          <p:nvPr>
            <p:ph type="subTitle" idx="1" hasCustomPrompt="1"/>
          </p:nvPr>
        </p:nvSpPr>
        <p:spPr>
          <a:xfrm>
            <a:off x="581194" y="2495445"/>
            <a:ext cx="10993546" cy="590321"/>
          </a:xfrm>
        </p:spPr>
        <p:txBody>
          <a:bodyPr rtlCol="0"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de-DE" noProof="0"/>
              <a:t>Formatvorlage des Untertitelmasters durch Klicken bearbeiten</a:t>
            </a:r>
          </a:p>
        </p:txBody>
      </p:sp>
      <p:sp>
        <p:nvSpPr>
          <p:cNvPr id="4" name="Datumsplatzhalter 3"/>
          <p:cNvSpPr>
            <a:spLocks noGrp="1"/>
          </p:cNvSpPr>
          <p:nvPr>
            <p:ph type="dt" sz="half" idx="10"/>
          </p:nvPr>
        </p:nvSpPr>
        <p:spPr>
          <a:xfrm>
            <a:off x="7605951" y="5956137"/>
            <a:ext cx="2844800" cy="365125"/>
          </a:xfrm>
        </p:spPr>
        <p:txBody>
          <a:bodyPr rtlCol="0"/>
          <a:lstStyle>
            <a:lvl1pPr>
              <a:defRPr>
                <a:solidFill>
                  <a:schemeClr val="accent1">
                    <a:lumMod val="75000"/>
                    <a:lumOff val="25000"/>
                  </a:schemeClr>
                </a:solidFill>
              </a:defRPr>
            </a:lvl1pPr>
          </a:lstStyle>
          <a:p>
            <a:pPr rtl="0"/>
            <a:fld id="{9AB06D64-F867-49CF-8141-08875545FE6D}" type="datetime1">
              <a:rPr lang="de-DE" noProof="0" smtClean="0"/>
              <a:t>17.10.2025</a:t>
            </a:fld>
            <a:endParaRPr lang="de-DE" noProof="0"/>
          </a:p>
        </p:txBody>
      </p:sp>
      <p:sp>
        <p:nvSpPr>
          <p:cNvPr id="5" name="Fußzeilenplatzhalter 4"/>
          <p:cNvSpPr>
            <a:spLocks noGrp="1"/>
          </p:cNvSpPr>
          <p:nvPr>
            <p:ph type="ftr" sz="quarter" idx="11"/>
          </p:nvPr>
        </p:nvSpPr>
        <p:spPr>
          <a:xfrm>
            <a:off x="581192" y="5951811"/>
            <a:ext cx="6917210" cy="365125"/>
          </a:xfrm>
        </p:spPr>
        <p:txBody>
          <a:bodyPr rtlCol="0"/>
          <a:lstStyle>
            <a:lvl1pPr>
              <a:defRPr>
                <a:solidFill>
                  <a:schemeClr val="accent1">
                    <a:lumMod val="75000"/>
                    <a:lumOff val="25000"/>
                  </a:schemeClr>
                </a:solidFill>
              </a:defRPr>
            </a:lvl1pPr>
          </a:lstStyle>
          <a:p>
            <a:pPr rtl="0"/>
            <a:endParaRPr lang="de-DE" noProof="0"/>
          </a:p>
        </p:txBody>
      </p:sp>
      <p:sp>
        <p:nvSpPr>
          <p:cNvPr id="6" name="Foliennummernplatzhalter 5"/>
          <p:cNvSpPr>
            <a:spLocks noGrp="1"/>
          </p:cNvSpPr>
          <p:nvPr>
            <p:ph type="sldNum" sz="quarter" idx="12"/>
          </p:nvPr>
        </p:nvSpPr>
        <p:spPr>
          <a:xfrm>
            <a:off x="10558300" y="5956137"/>
            <a:ext cx="1016440" cy="365125"/>
          </a:xfrm>
        </p:spPr>
        <p:txBody>
          <a:bodyPr rtlCol="0"/>
          <a:lstStyle>
            <a:lvl1pPr>
              <a:defRPr>
                <a:solidFill>
                  <a:schemeClr val="accent1">
                    <a:lumMod val="75000"/>
                    <a:lumOff val="25000"/>
                  </a:schemeClr>
                </a:solidFill>
              </a:defRPr>
            </a:lvl1pPr>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210301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8" name="Rechteck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el 1"/>
          <p:cNvSpPr>
            <a:spLocks noGrp="1"/>
          </p:cNvSpPr>
          <p:nvPr>
            <p:ph type="title" hasCustomPrompt="1"/>
          </p:nvPr>
        </p:nvSpPr>
        <p:spPr>
          <a:xfrm>
            <a:off x="581192" y="702156"/>
            <a:ext cx="11029616" cy="1013800"/>
          </a:xfrm>
        </p:spPr>
        <p:txBody>
          <a:bodyPr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p:txBody>
          <a:bodyPr vert="eaVert" rtlCol="0" anchor="t"/>
          <a:lstStyle>
            <a:lvl1pPr algn="l">
              <a:defRPr/>
            </a:lvl1pPr>
            <a:lvl2pPr algn="l">
              <a:defRPr/>
            </a:lvl2pPr>
            <a:lvl3pPr algn="l">
              <a:defRPr/>
            </a:lvl3pPr>
            <a:lvl4pPr algn="l">
              <a:defRPr/>
            </a:lvl4pPr>
            <a:lvl5pPr algn="l">
              <a:defRPr/>
            </a:lvl5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1808BF21-EF52-4455-BE6F-02DC169D3BB1}" type="datetime1">
              <a:rPr lang="de-DE" noProof="0" smtClean="0"/>
              <a:t>17.10.2025</a:t>
            </a:fld>
            <a:endParaRPr lang="de-DE" noProof="0"/>
          </a:p>
        </p:txBody>
      </p:sp>
      <p:sp>
        <p:nvSpPr>
          <p:cNvPr id="5" name="Fußzeilenplatzhalter 4"/>
          <p:cNvSpPr>
            <a:spLocks noGrp="1"/>
          </p:cNvSpPr>
          <p:nvPr>
            <p:ph type="ftr" sz="quarter" idx="11"/>
          </p:nvPr>
        </p:nvSpPr>
        <p:spPr/>
        <p:txBody>
          <a:bodyPr rtlCol="0"/>
          <a:lstStyle/>
          <a:p>
            <a:pPr rtl="0"/>
            <a:endParaRPr lang="de-DE" noProof="0"/>
          </a:p>
        </p:txBody>
      </p:sp>
      <p:sp>
        <p:nvSpPr>
          <p:cNvPr id="6" name="Foliennummernplatzhalter 5"/>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345470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kaler Titel 1"/>
          <p:cNvSpPr>
            <a:spLocks noGrp="1"/>
          </p:cNvSpPr>
          <p:nvPr>
            <p:ph type="title" orient="vert" hasCustomPrompt="1"/>
          </p:nvPr>
        </p:nvSpPr>
        <p:spPr>
          <a:xfrm>
            <a:off x="8839201" y="675726"/>
            <a:ext cx="2004164" cy="5183073"/>
          </a:xfrm>
        </p:spPr>
        <p:txBody>
          <a:bodyPr vert="eaVert" rtlCol="0"/>
          <a:lstStyle/>
          <a:p>
            <a:pPr rtl="0"/>
            <a:r>
              <a:rPr lang="de-DE" noProof="0"/>
              <a:t>Titelmasterformat durch Klicken bearbeiten</a:t>
            </a:r>
          </a:p>
        </p:txBody>
      </p:sp>
      <p:sp>
        <p:nvSpPr>
          <p:cNvPr id="3" name="Vertikaler Textplatzhalter 2"/>
          <p:cNvSpPr>
            <a:spLocks noGrp="1"/>
          </p:cNvSpPr>
          <p:nvPr>
            <p:ph type="body" orient="vert" idx="1" hasCustomPrompt="1"/>
          </p:nvPr>
        </p:nvSpPr>
        <p:spPr>
          <a:xfrm>
            <a:off x="774923" y="675726"/>
            <a:ext cx="7896279" cy="5183073"/>
          </a:xfrm>
        </p:spPr>
        <p:txBody>
          <a:bodyPr vert="eaVert" rtlCol="0" anchor="t"/>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a:xfrm>
            <a:off x="8993673" y="5956137"/>
            <a:ext cx="1328141" cy="365125"/>
          </a:xfrm>
        </p:spPr>
        <p:txBody>
          <a:bodyPr rtlCol="0"/>
          <a:lstStyle>
            <a:lvl1pPr>
              <a:defRPr>
                <a:solidFill>
                  <a:schemeClr val="accent1">
                    <a:lumMod val="75000"/>
                    <a:lumOff val="25000"/>
                  </a:schemeClr>
                </a:solidFill>
              </a:defRPr>
            </a:lvl1pPr>
          </a:lstStyle>
          <a:p>
            <a:pPr rtl="0"/>
            <a:fld id="{C238C794-E952-4220-B15B-88AB10214779}" type="datetime1">
              <a:rPr lang="de-DE" noProof="0" smtClean="0"/>
              <a:t>17.10.2025</a:t>
            </a:fld>
            <a:endParaRPr lang="de-DE" noProof="0"/>
          </a:p>
        </p:txBody>
      </p:sp>
      <p:sp>
        <p:nvSpPr>
          <p:cNvPr id="5" name="Fußzeilenplatzhalter 4"/>
          <p:cNvSpPr>
            <a:spLocks noGrp="1"/>
          </p:cNvSpPr>
          <p:nvPr>
            <p:ph type="ftr" sz="quarter" idx="11"/>
          </p:nvPr>
        </p:nvSpPr>
        <p:spPr>
          <a:xfrm>
            <a:off x="774923" y="5951811"/>
            <a:ext cx="7896279" cy="365125"/>
          </a:xfrm>
        </p:spPr>
        <p:txBody>
          <a:bodyPr rtlCol="0"/>
          <a:lstStyle/>
          <a:p>
            <a:pPr rtl="0"/>
            <a:endParaRPr lang="de-DE" noProof="0"/>
          </a:p>
        </p:txBody>
      </p:sp>
      <p:sp>
        <p:nvSpPr>
          <p:cNvPr id="6" name="Foliennummernplatzhalter 5"/>
          <p:cNvSpPr>
            <a:spLocks noGrp="1"/>
          </p:cNvSpPr>
          <p:nvPr>
            <p:ph type="sldNum" sz="quarter" idx="12"/>
          </p:nvPr>
        </p:nvSpPr>
        <p:spPr>
          <a:xfrm>
            <a:off x="10446615" y="5956137"/>
            <a:ext cx="1164195" cy="365125"/>
          </a:xfrm>
        </p:spPr>
        <p:txBody>
          <a:bodyPr rtlCol="0"/>
          <a:lstStyle>
            <a:lvl1pPr>
              <a:defRPr>
                <a:solidFill>
                  <a:schemeClr val="accent1">
                    <a:lumMod val="75000"/>
                    <a:lumOff val="25000"/>
                  </a:schemeClr>
                </a:solidFill>
              </a:defRPr>
            </a:lvl1pPr>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429152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pic>
        <p:nvPicPr>
          <p:cNvPr id="9" name="Grafik 8" descr="Ein Bild, das Screenshot, Person, Hand enthält.&#10;&#10;KI-generierte Inhalte können fehlerhaft sein.">
            <a:extLst>
              <a:ext uri="{FF2B5EF4-FFF2-40B4-BE49-F238E27FC236}">
                <a16:creationId xmlns:a16="http://schemas.microsoft.com/office/drawing/2014/main" id="{A2B28A8B-4396-34CE-8077-8CC485F268C4}"/>
              </a:ext>
            </a:extLst>
          </p:cNvPr>
          <p:cNvPicPr>
            <a:picLocks noChangeAspect="1"/>
          </p:cNvPicPr>
          <p:nvPr userDrawn="1"/>
        </p:nvPicPr>
        <p:blipFill>
          <a:blip r:embed="rId2">
            <a:alphaModFix amt="21000"/>
          </a:blip>
          <a:stretch>
            <a:fillRect/>
          </a:stretch>
        </p:blipFill>
        <p:spPr>
          <a:xfrm rot="5400000">
            <a:off x="9771981" y="2413648"/>
            <a:ext cx="4064682" cy="2844799"/>
          </a:xfrm>
          <a:prstGeom prst="rect">
            <a:avLst/>
          </a:prstGeom>
          <a:effectLst>
            <a:softEdge rad="50800"/>
          </a:effectLst>
        </p:spPr>
      </p:pic>
      <p:sp>
        <p:nvSpPr>
          <p:cNvPr id="7" name="Rechteck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702156"/>
            <a:ext cx="11029616" cy="1013800"/>
          </a:xfrm>
        </p:spPr>
        <p:txBody>
          <a:bodyPr rtlCol="0"/>
          <a:lstStyle/>
          <a:p>
            <a:pPr rtl="0"/>
            <a:r>
              <a:rPr lang="de-DE" noProof="0" dirty="0"/>
              <a:t>Titelmasterformat durch Klicken bearbeiten</a:t>
            </a:r>
          </a:p>
        </p:txBody>
      </p:sp>
      <p:sp>
        <p:nvSpPr>
          <p:cNvPr id="3" name="Inhaltsplatzhalter 2"/>
          <p:cNvSpPr>
            <a:spLocks noGrp="1"/>
          </p:cNvSpPr>
          <p:nvPr>
            <p:ph idx="1" hasCustomPrompt="1"/>
          </p:nvPr>
        </p:nvSpPr>
        <p:spPr>
          <a:xfrm>
            <a:off x="581193" y="2180496"/>
            <a:ext cx="9869558" cy="3678303"/>
          </a:xfrm>
        </p:spPr>
        <p:txBody>
          <a:bodyPr rtlCol="0"/>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Datumsplatzhalter 3"/>
          <p:cNvSpPr>
            <a:spLocks noGrp="1"/>
          </p:cNvSpPr>
          <p:nvPr>
            <p:ph type="dt" sz="half" idx="10"/>
          </p:nvPr>
        </p:nvSpPr>
        <p:spPr/>
        <p:txBody>
          <a:bodyPr rtlCol="0"/>
          <a:lstStyle/>
          <a:p>
            <a:pPr rtl="0"/>
            <a:fld id="{B61ED142-AAF9-401B-B92F-8585E1D0F45E}" type="datetime1">
              <a:rPr lang="de-DE" noProof="0" smtClean="0"/>
              <a:t>17.10.2025</a:t>
            </a:fld>
            <a:endParaRPr lang="de-DE" noProof="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a:xfrm>
            <a:off x="10558300" y="5956137"/>
            <a:ext cx="1052508" cy="365125"/>
          </a:xfrm>
        </p:spPr>
        <p:txBody>
          <a:bodyPr rtlCol="0"/>
          <a:lstStyle>
            <a:lvl1pPr>
              <a:defRPr sz="1800"/>
            </a:lvl1pPr>
          </a:lstStyle>
          <a:p>
            <a:fld id="{D57F1E4F-1CFF-5643-939E-217C01CDF565}" type="slidenum">
              <a:rPr lang="de-DE" smtClean="0"/>
              <a:pPr/>
              <a:t>‹Nr.›</a:t>
            </a:fld>
            <a:endParaRPr lang="de-DE" dirty="0"/>
          </a:p>
        </p:txBody>
      </p:sp>
    </p:spTree>
    <p:extLst>
      <p:ext uri="{BB962C8B-B14F-4D97-AF65-F5344CB8AC3E}">
        <p14:creationId xmlns:p14="http://schemas.microsoft.com/office/powerpoint/2010/main" val="27399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8" name="Rechteck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3043910"/>
            <a:ext cx="11029615" cy="1497507"/>
          </a:xfrm>
        </p:spPr>
        <p:txBody>
          <a:bodyPr rtlCol="0" anchor="b">
            <a:normAutofit/>
          </a:bodyPr>
          <a:lstStyle>
            <a:lvl1pPr algn="l">
              <a:defRPr sz="3600" b="0" cap="all">
                <a:solidFill>
                  <a:schemeClr val="accent1"/>
                </a:solidFill>
              </a:defRPr>
            </a:lvl1pPr>
          </a:lstStyle>
          <a:p>
            <a:pPr rtl="0"/>
            <a:r>
              <a:rPr lang="de-DE" noProof="0"/>
              <a:t>Titelmasterformat durch Klicken bearbeiten</a:t>
            </a:r>
          </a:p>
        </p:txBody>
      </p:sp>
      <p:sp>
        <p:nvSpPr>
          <p:cNvPr id="3" name="Textplatzhalter 2"/>
          <p:cNvSpPr>
            <a:spLocks noGrp="1"/>
          </p:cNvSpPr>
          <p:nvPr>
            <p:ph type="body" idx="1" hasCustomPrompt="1"/>
          </p:nvPr>
        </p:nvSpPr>
        <p:spPr>
          <a:xfrm>
            <a:off x="581192" y="4541417"/>
            <a:ext cx="11029615" cy="600556"/>
          </a:xfrm>
        </p:spPr>
        <p:txBody>
          <a:bodyPr rtlCol="0"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de-DE" noProof="0"/>
              <a:t>Textmasterformate bearbeiten</a:t>
            </a:r>
          </a:p>
        </p:txBody>
      </p:sp>
      <p:sp>
        <p:nvSpPr>
          <p:cNvPr id="4" name="Datumsplatzhalter 3"/>
          <p:cNvSpPr>
            <a:spLocks noGrp="1"/>
          </p:cNvSpPr>
          <p:nvPr>
            <p:ph type="dt" sz="half" idx="10"/>
          </p:nvPr>
        </p:nvSpPr>
        <p:spPr/>
        <p:txBody>
          <a:bodyPr rtlCol="0"/>
          <a:lstStyle>
            <a:lvl1pPr>
              <a:defRPr>
                <a:solidFill>
                  <a:schemeClr val="accent1">
                    <a:lumMod val="75000"/>
                    <a:lumOff val="25000"/>
                  </a:schemeClr>
                </a:solidFill>
              </a:defRPr>
            </a:lvl1pPr>
          </a:lstStyle>
          <a:p>
            <a:pPr rtl="0"/>
            <a:fld id="{C7BF5314-64F5-4BAE-907E-36D7EE0AABB9}" type="datetime1">
              <a:rPr lang="de-DE" noProof="0" smtClean="0"/>
              <a:t>17.10.2025</a:t>
            </a:fld>
            <a:endParaRPr lang="de-DE" noProof="0"/>
          </a:p>
        </p:txBody>
      </p:sp>
      <p:sp>
        <p:nvSpPr>
          <p:cNvPr id="5" name="Fußzeilenplatzhalter 4"/>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de-DE" noProof="0"/>
          </a:p>
        </p:txBody>
      </p:sp>
      <p:sp>
        <p:nvSpPr>
          <p:cNvPr id="6" name="Foliennummernplatzhalter 5"/>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390929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Rechteck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3" y="729658"/>
            <a:ext cx="11029616" cy="988332"/>
          </a:xfrm>
        </p:spPr>
        <p:txBody>
          <a:bodyPr rtlCol="0"/>
          <a:lstStyle/>
          <a:p>
            <a:pPr rtl="0"/>
            <a:r>
              <a:rPr lang="de-DE" noProof="0"/>
              <a:t>Titelmasterformat durch Klicken bearbeiten</a:t>
            </a:r>
          </a:p>
        </p:txBody>
      </p:sp>
      <p:sp>
        <p:nvSpPr>
          <p:cNvPr id="3" name="Inhaltsplatzhalter 2"/>
          <p:cNvSpPr>
            <a:spLocks noGrp="1"/>
          </p:cNvSpPr>
          <p:nvPr>
            <p:ph sz="half" idx="1" hasCustomPrompt="1"/>
          </p:nvPr>
        </p:nvSpPr>
        <p:spPr>
          <a:xfrm>
            <a:off x="581193" y="2228003"/>
            <a:ext cx="5422390" cy="3633047"/>
          </a:xfrm>
        </p:spPr>
        <p:txBody>
          <a:bodyPr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p:cNvSpPr>
            <a:spLocks noGrp="1"/>
          </p:cNvSpPr>
          <p:nvPr>
            <p:ph sz="half" idx="2" hasCustomPrompt="1"/>
          </p:nvPr>
        </p:nvSpPr>
        <p:spPr>
          <a:xfrm>
            <a:off x="6188417" y="2228003"/>
            <a:ext cx="5422392" cy="3633047"/>
          </a:xfrm>
        </p:spPr>
        <p:txBody>
          <a:bodyPr rtlCol="0">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Datumsplatzhalter 4"/>
          <p:cNvSpPr>
            <a:spLocks noGrp="1"/>
          </p:cNvSpPr>
          <p:nvPr>
            <p:ph type="dt" sz="half" idx="10"/>
          </p:nvPr>
        </p:nvSpPr>
        <p:spPr/>
        <p:txBody>
          <a:bodyPr rtlCol="0"/>
          <a:lstStyle/>
          <a:p>
            <a:pPr rtl="0"/>
            <a:fld id="{94A2BF2E-E5E4-417A-AA71-599727DFCC37}" type="datetime1">
              <a:rPr lang="de-DE" noProof="0" smtClean="0"/>
              <a:t>17.10.2025</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36871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1" name="Rechteck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el 1"/>
          <p:cNvSpPr>
            <a:spLocks noGrp="1"/>
          </p:cNvSpPr>
          <p:nvPr>
            <p:ph type="title" hasCustomPrompt="1"/>
          </p:nvPr>
        </p:nvSpPr>
        <p:spPr>
          <a:xfrm>
            <a:off x="581193" y="729658"/>
            <a:ext cx="11029616" cy="988332"/>
          </a:xfrm>
        </p:spPr>
        <p:txBody>
          <a:bodyPr rtlCol="0"/>
          <a:lstStyle/>
          <a:p>
            <a:pPr rtl="0"/>
            <a:r>
              <a:rPr lang="de-DE" noProof="0"/>
              <a:t>Titelmasterformat durch Klicken bearbeiten</a:t>
            </a:r>
          </a:p>
        </p:txBody>
      </p:sp>
      <p:sp>
        <p:nvSpPr>
          <p:cNvPr id="3" name="Textplatzhalter 2"/>
          <p:cNvSpPr>
            <a:spLocks noGrp="1"/>
          </p:cNvSpPr>
          <p:nvPr>
            <p:ph type="body" idx="1" hasCustomPrompt="1"/>
          </p:nvPr>
        </p:nvSpPr>
        <p:spPr>
          <a:xfrm>
            <a:off x="887219" y="2250892"/>
            <a:ext cx="5087075" cy="536005"/>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4" name="Inhaltsplatzhalter 3"/>
          <p:cNvSpPr>
            <a:spLocks noGrp="1"/>
          </p:cNvSpPr>
          <p:nvPr>
            <p:ph sz="half" idx="2" hasCustomPrompt="1"/>
          </p:nvPr>
        </p:nvSpPr>
        <p:spPr>
          <a:xfrm>
            <a:off x="581194" y="2926052"/>
            <a:ext cx="5393100" cy="2934999"/>
          </a:xfrm>
        </p:spPr>
        <p:txBody>
          <a:bodyPr rtlCol="0" anchor="t">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p:cNvSpPr>
            <a:spLocks noGrp="1"/>
          </p:cNvSpPr>
          <p:nvPr>
            <p:ph type="body" sz="quarter" idx="3" hasCustomPrompt="1"/>
          </p:nvPr>
        </p:nvSpPr>
        <p:spPr>
          <a:xfrm>
            <a:off x="6523735" y="2250892"/>
            <a:ext cx="5087073" cy="553373"/>
          </a:xfrm>
        </p:spPr>
        <p:txBody>
          <a:bodyPr rtlCol="0"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bearbeiten</a:t>
            </a:r>
          </a:p>
        </p:txBody>
      </p:sp>
      <p:sp>
        <p:nvSpPr>
          <p:cNvPr id="6" name="Inhaltsplatzhalter 5"/>
          <p:cNvSpPr>
            <a:spLocks noGrp="1"/>
          </p:cNvSpPr>
          <p:nvPr>
            <p:ph sz="quarter" idx="4" hasCustomPrompt="1"/>
          </p:nvPr>
        </p:nvSpPr>
        <p:spPr>
          <a:xfrm>
            <a:off x="6217709" y="2926052"/>
            <a:ext cx="5393100" cy="2934999"/>
          </a:xfrm>
        </p:spPr>
        <p:txBody>
          <a:bodyPr rtlCol="0" anchor="t">
            <a:normAutofit/>
          </a:body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Datumsplatzhalter 6"/>
          <p:cNvSpPr>
            <a:spLocks noGrp="1"/>
          </p:cNvSpPr>
          <p:nvPr>
            <p:ph type="dt" sz="half" idx="10"/>
          </p:nvPr>
        </p:nvSpPr>
        <p:spPr/>
        <p:txBody>
          <a:bodyPr rtlCol="0"/>
          <a:lstStyle/>
          <a:p>
            <a:pPr rtl="0"/>
            <a:fld id="{4303EA2C-052A-4F36-88C2-9E0AFF33EF43}" type="datetime1">
              <a:rPr lang="de-DE" noProof="0" smtClean="0"/>
              <a:t>17.10.2025</a:t>
            </a:fld>
            <a:endParaRPr lang="de-DE" noProof="0"/>
          </a:p>
        </p:txBody>
      </p:sp>
      <p:sp>
        <p:nvSpPr>
          <p:cNvPr id="8" name="Fußzeilenplatzhalter 7"/>
          <p:cNvSpPr>
            <a:spLocks noGrp="1"/>
          </p:cNvSpPr>
          <p:nvPr>
            <p:ph type="ftr" sz="quarter" idx="11"/>
          </p:nvPr>
        </p:nvSpPr>
        <p:spPr/>
        <p:txBody>
          <a:bodyPr rtlCol="0"/>
          <a:lstStyle/>
          <a:p>
            <a:pPr rtl="0"/>
            <a:endParaRPr lang="de-DE" noProof="0"/>
          </a:p>
        </p:txBody>
      </p:sp>
      <p:sp>
        <p:nvSpPr>
          <p:cNvPr id="9" name="Foliennummernplatzhalter 8"/>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142857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rtlCol="0"/>
          <a:lstStyle/>
          <a:p>
            <a:pPr rtl="0"/>
            <a:fld id="{930A4AAF-39BC-4310-8AD6-0375736BE378}" type="datetime1">
              <a:rPr lang="de-DE" noProof="0" smtClean="0"/>
              <a:t>17.10.2025</a:t>
            </a:fld>
            <a:endParaRPr lang="de-DE" noProof="0"/>
          </a:p>
        </p:txBody>
      </p:sp>
      <p:sp>
        <p:nvSpPr>
          <p:cNvPr id="4" name="Fußzeilenplatzhalter 3"/>
          <p:cNvSpPr>
            <a:spLocks noGrp="1"/>
          </p:cNvSpPr>
          <p:nvPr>
            <p:ph type="ftr" sz="quarter" idx="11"/>
          </p:nvPr>
        </p:nvSpPr>
        <p:spPr/>
        <p:txBody>
          <a:bodyPr rtlCol="0"/>
          <a:lstStyle/>
          <a:p>
            <a:pPr rtl="0"/>
            <a:endParaRPr lang="de-DE" noProof="0"/>
          </a:p>
        </p:txBody>
      </p:sp>
      <p:sp>
        <p:nvSpPr>
          <p:cNvPr id="5" name="Foliennummernplatzhalter 4"/>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
        <p:nvSpPr>
          <p:cNvPr id="7" name="Rechteck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el 1"/>
          <p:cNvSpPr>
            <a:spLocks noGrp="1"/>
          </p:cNvSpPr>
          <p:nvPr>
            <p:ph type="title" hasCustomPrompt="1"/>
          </p:nvPr>
        </p:nvSpPr>
        <p:spPr>
          <a:xfrm>
            <a:off x="575894" y="729658"/>
            <a:ext cx="11029616" cy="988332"/>
          </a:xfrm>
        </p:spPr>
        <p:txBody>
          <a:bodyPr rtlCol="0"/>
          <a:lstStyle/>
          <a:p>
            <a:pPr rtl="0"/>
            <a:r>
              <a:rPr lang="de-DE" noProof="0"/>
              <a:t>Titelmasterformat durch Klicken bearbeiten</a:t>
            </a:r>
          </a:p>
        </p:txBody>
      </p:sp>
    </p:spTree>
    <p:extLst>
      <p:ext uri="{BB962C8B-B14F-4D97-AF65-F5344CB8AC3E}">
        <p14:creationId xmlns:p14="http://schemas.microsoft.com/office/powerpoint/2010/main" val="116431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452194C6-7CA4-4AE5-9FB8-A561571C3F1D}" type="datetime1">
              <a:rPr lang="de-DE" noProof="0" smtClean="0"/>
              <a:t>17.10.2025</a:t>
            </a:fld>
            <a:endParaRPr lang="de-DE" noProof="0"/>
          </a:p>
        </p:txBody>
      </p:sp>
      <p:sp>
        <p:nvSpPr>
          <p:cNvPr id="3" name="Fußzeilenplatzhalter 2"/>
          <p:cNvSpPr>
            <a:spLocks noGrp="1"/>
          </p:cNvSpPr>
          <p:nvPr>
            <p:ph type="ftr" sz="quarter" idx="11"/>
          </p:nvPr>
        </p:nvSpPr>
        <p:spPr/>
        <p:txBody>
          <a:bodyPr rtlCol="0"/>
          <a:lstStyle/>
          <a:p>
            <a:pPr rtl="0"/>
            <a:endParaRPr lang="de-DE" noProof="0"/>
          </a:p>
        </p:txBody>
      </p:sp>
      <p:sp>
        <p:nvSpPr>
          <p:cNvPr id="4" name="Foliennummernplatzhalter 3"/>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341269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9" name="Rechteck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title" hasCustomPrompt="1"/>
          </p:nvPr>
        </p:nvSpPr>
        <p:spPr>
          <a:xfrm>
            <a:off x="581192" y="5262296"/>
            <a:ext cx="4909445" cy="689514"/>
          </a:xfrm>
        </p:spPr>
        <p:txBody>
          <a:bodyPr rtlCol="0" anchor="ctr"/>
          <a:lstStyle>
            <a:lvl1pPr algn="l">
              <a:defRPr sz="2000" b="0">
                <a:solidFill>
                  <a:schemeClr val="accent1">
                    <a:lumMod val="75000"/>
                    <a:lumOff val="25000"/>
                  </a:schemeClr>
                </a:solidFill>
              </a:defRPr>
            </a:lvl1pPr>
          </a:lstStyle>
          <a:p>
            <a:pPr rtl="0"/>
            <a:r>
              <a:rPr lang="de-DE" noProof="0"/>
              <a:t>Titelmasterformat durch Klicken bearbeiten</a:t>
            </a:r>
          </a:p>
        </p:txBody>
      </p:sp>
      <p:sp>
        <p:nvSpPr>
          <p:cNvPr id="3" name="Inhaltsplatzhalter 2"/>
          <p:cNvSpPr>
            <a:spLocks noGrp="1"/>
          </p:cNvSpPr>
          <p:nvPr>
            <p:ph idx="1" hasCustomPrompt="1"/>
          </p:nvPr>
        </p:nvSpPr>
        <p:spPr>
          <a:xfrm>
            <a:off x="447816" y="601200"/>
            <a:ext cx="11292840" cy="4204800"/>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de-DE" noProof="0"/>
              <a:t>Textmasterformate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p:cNvSpPr>
            <a:spLocks noGrp="1"/>
          </p:cNvSpPr>
          <p:nvPr>
            <p:ph type="body" sz="half" idx="2" hasCustomPrompt="1"/>
          </p:nvPr>
        </p:nvSpPr>
        <p:spPr>
          <a:xfrm>
            <a:off x="5740823" y="5262296"/>
            <a:ext cx="5869987" cy="689515"/>
          </a:xfrm>
        </p:spPr>
        <p:txBody>
          <a:bodyPr rtlCol="0"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lvl1pPr>
              <a:defRPr>
                <a:solidFill>
                  <a:schemeClr val="accent1">
                    <a:lumMod val="75000"/>
                    <a:lumOff val="25000"/>
                  </a:schemeClr>
                </a:solidFill>
              </a:defRPr>
            </a:lvl1pPr>
          </a:lstStyle>
          <a:p>
            <a:pPr rtl="0"/>
            <a:fld id="{E85BCFBB-307C-473E-A729-41EFA2EC8DF7}" type="datetime1">
              <a:rPr lang="de-DE" noProof="0" smtClean="0"/>
              <a:t>17.10.2025</a:t>
            </a:fld>
            <a:endParaRPr lang="de-DE" noProof="0"/>
          </a:p>
        </p:txBody>
      </p:sp>
      <p:sp>
        <p:nvSpPr>
          <p:cNvPr id="6" name="Fußzeilenplatzhalter 5"/>
          <p:cNvSpPr>
            <a:spLocks noGrp="1"/>
          </p:cNvSpPr>
          <p:nvPr>
            <p:ph type="ftr" sz="quarter" idx="11"/>
          </p:nvPr>
        </p:nvSpPr>
        <p:spPr/>
        <p:txBody>
          <a:bodyPr rtlCol="0"/>
          <a:lstStyle>
            <a:lvl1pPr>
              <a:defRPr>
                <a:solidFill>
                  <a:schemeClr val="accent1">
                    <a:lumMod val="75000"/>
                    <a:lumOff val="25000"/>
                  </a:schemeClr>
                </a:solidFill>
              </a:defRPr>
            </a:lvl1pPr>
          </a:lstStyle>
          <a:p>
            <a:pPr rtl="0"/>
            <a:endParaRPr lang="de-DE" noProof="0"/>
          </a:p>
        </p:txBody>
      </p:sp>
      <p:sp>
        <p:nvSpPr>
          <p:cNvPr id="7" name="Foliennummernplatzhalter 6"/>
          <p:cNvSpPr>
            <a:spLocks noGrp="1"/>
          </p:cNvSpPr>
          <p:nvPr>
            <p:ph type="sldNum" sz="quarter" idx="12"/>
          </p:nvPr>
        </p:nvSpPr>
        <p:spPr/>
        <p:txBody>
          <a:bodyPr rtlCol="0"/>
          <a:lstStyle>
            <a:lvl1pPr>
              <a:defRPr>
                <a:solidFill>
                  <a:schemeClr val="accent1">
                    <a:lumMod val="75000"/>
                    <a:lumOff val="25000"/>
                  </a:schemeClr>
                </a:solidFill>
              </a:defRPr>
            </a:lvl1pPr>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292329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81193" y="4693389"/>
            <a:ext cx="11029616" cy="566738"/>
          </a:xfrm>
        </p:spPr>
        <p:txBody>
          <a:bodyPr rtlCol="0" anchor="b">
            <a:normAutofit/>
          </a:bodyPr>
          <a:lstStyle>
            <a:lvl1pPr algn="l">
              <a:defRPr sz="2400" b="0">
                <a:solidFill>
                  <a:schemeClr val="accent1"/>
                </a:solidFill>
              </a:defRPr>
            </a:lvl1pPr>
          </a:lstStyle>
          <a:p>
            <a:pPr rtl="0"/>
            <a:r>
              <a:rPr lang="de-DE" noProof="0"/>
              <a:t>Titelmasterformat durch Klicken bearbeiten</a:t>
            </a:r>
          </a:p>
        </p:txBody>
      </p:sp>
      <p:sp>
        <p:nvSpPr>
          <p:cNvPr id="3" name="Bildplatzhalter 2"/>
          <p:cNvSpPr>
            <a:spLocks noGrp="1" noChangeAspect="1"/>
          </p:cNvSpPr>
          <p:nvPr>
            <p:ph type="pic" idx="1" hasCustomPrompt="1"/>
          </p:nvPr>
        </p:nvSpPr>
        <p:spPr>
          <a:xfrm>
            <a:off x="447817" y="599725"/>
            <a:ext cx="11290859" cy="3557252"/>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de-DE" noProof="0"/>
              <a:t>Klicken Sie, um ein Bild hinzuzufügen.</a:t>
            </a:r>
          </a:p>
        </p:txBody>
      </p:sp>
      <p:sp>
        <p:nvSpPr>
          <p:cNvPr id="4" name="Textplatzhalter 3"/>
          <p:cNvSpPr>
            <a:spLocks noGrp="1"/>
          </p:cNvSpPr>
          <p:nvPr>
            <p:ph type="body" sz="half" idx="2" hasCustomPrompt="1"/>
          </p:nvPr>
        </p:nvSpPr>
        <p:spPr>
          <a:xfrm>
            <a:off x="581192" y="5260127"/>
            <a:ext cx="11029617" cy="598671"/>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de-DE" noProof="0"/>
              <a:t>Textmasterformate bearbeiten</a:t>
            </a:r>
          </a:p>
        </p:txBody>
      </p:sp>
      <p:sp>
        <p:nvSpPr>
          <p:cNvPr id="5" name="Datumsplatzhalter 4"/>
          <p:cNvSpPr>
            <a:spLocks noGrp="1"/>
          </p:cNvSpPr>
          <p:nvPr>
            <p:ph type="dt" sz="half" idx="10"/>
          </p:nvPr>
        </p:nvSpPr>
        <p:spPr/>
        <p:txBody>
          <a:bodyPr rtlCol="0"/>
          <a:lstStyle/>
          <a:p>
            <a:pPr rtl="0"/>
            <a:fld id="{AFE0B596-94E6-47C2-B208-4B94BC6746B0}" type="datetime1">
              <a:rPr lang="de-DE" noProof="0" smtClean="0"/>
              <a:t>17.10.2025</a:t>
            </a:fld>
            <a:endParaRPr lang="de-DE" noProof="0"/>
          </a:p>
        </p:txBody>
      </p:sp>
      <p:sp>
        <p:nvSpPr>
          <p:cNvPr id="6" name="Fußzeilenplatzhalter 5"/>
          <p:cNvSpPr>
            <a:spLocks noGrp="1"/>
          </p:cNvSpPr>
          <p:nvPr>
            <p:ph type="ftr" sz="quarter" idx="11"/>
          </p:nvPr>
        </p:nvSpPr>
        <p:spPr/>
        <p:txBody>
          <a:bodyPr rtlCol="0"/>
          <a:lstStyle/>
          <a:p>
            <a:pPr rtl="0"/>
            <a:endParaRPr lang="de-DE" noProof="0"/>
          </a:p>
        </p:txBody>
      </p:sp>
      <p:sp>
        <p:nvSpPr>
          <p:cNvPr id="7" name="Foliennummernplatzhalter 6"/>
          <p:cNvSpPr>
            <a:spLocks noGrp="1"/>
          </p:cNvSpPr>
          <p:nvPr>
            <p:ph type="sldNum" sz="quarter" idx="12"/>
          </p:nvPr>
        </p:nvSpPr>
        <p:spPr/>
        <p:txBody>
          <a:bodyPr rtlCol="0"/>
          <a:lstStyle/>
          <a:p>
            <a:pPr rtl="0"/>
            <a:fld id="{D57F1E4F-1CFF-5643-939E-217C01CDF565}" type="slidenum">
              <a:rPr lang="de-DE" noProof="0" smtClean="0"/>
              <a:pPr/>
              <a:t>‹Nr.›</a:t>
            </a:fld>
            <a:endParaRPr lang="de-DE" noProof="0"/>
          </a:p>
        </p:txBody>
      </p:sp>
    </p:spTree>
    <p:extLst>
      <p:ext uri="{BB962C8B-B14F-4D97-AF65-F5344CB8AC3E}">
        <p14:creationId xmlns:p14="http://schemas.microsoft.com/office/powerpoint/2010/main" val="128080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pPr rtl="0"/>
            <a:r>
              <a:rPr lang="de-DE" noProof="0"/>
              <a:t>Titelmasterformat durch Klicken bearbeiten</a:t>
            </a:r>
          </a:p>
        </p:txBody>
      </p:sp>
      <p:sp>
        <p:nvSpPr>
          <p:cNvPr id="3" name="Textplatzhalt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4" name="Datumsplatzhalt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pPr rtl="0"/>
            <a:fld id="{B3DB4368-F7E1-4A6C-9D9B-5DFCD4050B48}" type="datetime1">
              <a:rPr lang="de-DE" noProof="0" smtClean="0"/>
              <a:t>17.10.2025</a:t>
            </a:fld>
            <a:endParaRPr lang="de-DE" noProof="0"/>
          </a:p>
        </p:txBody>
      </p:sp>
      <p:sp>
        <p:nvSpPr>
          <p:cNvPr id="5" name="Fußzeilenplatzhalt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pPr rtl="0"/>
            <a:endParaRPr lang="de-DE" noProof="0"/>
          </a:p>
        </p:txBody>
      </p:sp>
      <p:sp>
        <p:nvSpPr>
          <p:cNvPr id="6" name="Foliennummernplatzhalt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pPr rtl="0"/>
            <a:fld id="{D57F1E4F-1CFF-5643-939E-217C01CDF565}" type="slidenum">
              <a:rPr lang="de-DE" noProof="0" smtClean="0"/>
              <a:pPr/>
              <a:t>‹Nr.›</a:t>
            </a:fld>
            <a:endParaRPr lang="de-DE" noProof="0"/>
          </a:p>
        </p:txBody>
      </p:sp>
      <p:sp>
        <p:nvSpPr>
          <p:cNvPr id="9" name="Rechteck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hteck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hteck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28555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www.muuuh.de/hub/next/halluzinationen-bei-generativer-ki" TargetMode="External"/><Relationship Id="rId2" Type="http://schemas.openxmlformats.org/officeDocument/2006/relationships/hyperlink" Target="https://blog.scaleflex.com/de/ethische-ki/" TargetMode="External"/><Relationship Id="rId1" Type="http://schemas.openxmlformats.org/officeDocument/2006/relationships/slideLayout" Target="../slideLayouts/slideLayout2.xml"/><Relationship Id="rId4" Type="http://schemas.openxmlformats.org/officeDocument/2006/relationships/hyperlink" Target="https://www.bigdata-insider.de/kuenstliche-intelligenz-haelt-einzug-in-hr-abteilungen-a-bc38291d3e68133759b44c935178baf1"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hteck 14">
            <a:extLst>
              <a:ext uri="{FF2B5EF4-FFF2-40B4-BE49-F238E27FC236}">
                <a16:creationId xmlns:a16="http://schemas.microsoft.com/office/drawing/2014/main" id="{493D4EDA-58E0-40CC-B3CA-14CDEB349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7" name="Bild 6" descr="Digitale Verbindungen">
            <a:extLst>
              <a:ext uri="{FF2B5EF4-FFF2-40B4-BE49-F238E27FC236}">
                <a16:creationId xmlns:a16="http://schemas.microsoft.com/office/drawing/2014/main" id="{3840F91C-EDD0-4D4E-A4AB-E6C77856C8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265" t="9091" r="3502" b="-1"/>
          <a:stretch/>
        </p:blipFill>
        <p:spPr>
          <a:xfrm>
            <a:off x="20" y="10"/>
            <a:ext cx="12191980" cy="6857990"/>
          </a:xfrm>
          <a:prstGeom prst="rect">
            <a:avLst/>
          </a:prstGeom>
        </p:spPr>
      </p:pic>
      <p:grpSp>
        <p:nvGrpSpPr>
          <p:cNvPr id="17" name="Gruppe 16">
            <a:extLst>
              <a:ext uri="{FF2B5EF4-FFF2-40B4-BE49-F238E27FC236}">
                <a16:creationId xmlns:a16="http://schemas.microsoft.com/office/drawing/2014/main" id="{AA9EB0BC-A85E-4C26-B355-5DFCEF6CCB4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8" name="Rechteck 17">
              <a:extLst>
                <a:ext uri="{FF2B5EF4-FFF2-40B4-BE49-F238E27FC236}">
                  <a16:creationId xmlns:a16="http://schemas.microsoft.com/office/drawing/2014/main" id="{3643E56B-BD42-413D-B17D-7958270F5D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hteck 18">
              <a:extLst>
                <a:ext uri="{FF2B5EF4-FFF2-40B4-BE49-F238E27FC236}">
                  <a16:creationId xmlns:a16="http://schemas.microsoft.com/office/drawing/2014/main" id="{96C04F74-9467-4FA5-95DC-8D481A297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0" name="Rechteck 19">
              <a:extLst>
                <a:ext uri="{FF2B5EF4-FFF2-40B4-BE49-F238E27FC236}">
                  <a16:creationId xmlns:a16="http://schemas.microsoft.com/office/drawing/2014/main" id="{D73DE1C3-5C37-42E9-A3F0-256F193832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hteck 21">
            <a:extLst>
              <a:ext uri="{FF2B5EF4-FFF2-40B4-BE49-F238E27FC236}">
                <a16:creationId xmlns:a16="http://schemas.microsoft.com/office/drawing/2014/main" id="{4A2E7EC3-E07C-46CE-9B25-41865A506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C02C5318-1A1E-49D0-B2E2-A4B0FA9E8A40}"/>
              </a:ext>
            </a:extLst>
          </p:cNvPr>
          <p:cNvSpPr>
            <a:spLocks noGrp="1"/>
          </p:cNvSpPr>
          <p:nvPr>
            <p:ph type="ctrTitle"/>
          </p:nvPr>
        </p:nvSpPr>
        <p:spPr>
          <a:xfrm>
            <a:off x="581191" y="4572000"/>
            <a:ext cx="10993549" cy="895244"/>
          </a:xfrm>
        </p:spPr>
        <p:txBody>
          <a:bodyPr rtlCol="0">
            <a:noAutofit/>
          </a:bodyPr>
          <a:lstStyle/>
          <a:p>
            <a:pPr rtl="0"/>
            <a:r>
              <a:rPr lang="de-DE" sz="5000" dirty="0">
                <a:solidFill>
                  <a:schemeClr val="bg1"/>
                </a:solidFill>
              </a:rPr>
              <a:t>Künstliche Intelligenz</a:t>
            </a:r>
          </a:p>
        </p:txBody>
      </p:sp>
      <p:sp>
        <p:nvSpPr>
          <p:cNvPr id="3" name="Untertitel 2">
            <a:extLst>
              <a:ext uri="{FF2B5EF4-FFF2-40B4-BE49-F238E27FC236}">
                <a16:creationId xmlns:a16="http://schemas.microsoft.com/office/drawing/2014/main" id="{48B6CF59-4E5B-494D-A2F7-97ADD01E6497}"/>
              </a:ext>
            </a:extLst>
          </p:cNvPr>
          <p:cNvSpPr>
            <a:spLocks noGrp="1"/>
          </p:cNvSpPr>
          <p:nvPr>
            <p:ph type="subTitle" idx="1"/>
          </p:nvPr>
        </p:nvSpPr>
        <p:spPr>
          <a:xfrm>
            <a:off x="581194" y="5467246"/>
            <a:ext cx="10993546" cy="484822"/>
          </a:xfrm>
        </p:spPr>
        <p:txBody>
          <a:bodyPr rtlCol="0">
            <a:normAutofit/>
          </a:bodyPr>
          <a:lstStyle/>
          <a:p>
            <a:pPr rtl="0"/>
            <a:r>
              <a:rPr lang="de-DE" dirty="0">
                <a:solidFill>
                  <a:srgbClr val="7CEBFF"/>
                </a:solidFill>
              </a:rPr>
              <a:t>In </a:t>
            </a:r>
            <a:r>
              <a:rPr lang="de-DE">
                <a:solidFill>
                  <a:srgbClr val="7CEBFF"/>
                </a:solidFill>
              </a:rPr>
              <a:t>der Personalbetreuung</a:t>
            </a:r>
            <a:r>
              <a:rPr lang="de-DE" dirty="0">
                <a:solidFill>
                  <a:srgbClr val="7CEBFF"/>
                </a:solidFill>
              </a:rPr>
              <a:t>, Personalbeschaffung und Personalentwicklung</a:t>
            </a:r>
          </a:p>
        </p:txBody>
      </p:sp>
    </p:spTree>
    <p:extLst>
      <p:ext uri="{BB962C8B-B14F-4D97-AF65-F5344CB8AC3E}">
        <p14:creationId xmlns:p14="http://schemas.microsoft.com/office/powerpoint/2010/main" val="148770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EC8057-536E-E887-79F7-526F84589613}"/>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61EEC024-EDD0-A179-25DD-2D55752F19A1}"/>
              </a:ext>
            </a:extLst>
          </p:cNvPr>
          <p:cNvSpPr txBox="1"/>
          <p:nvPr/>
        </p:nvSpPr>
        <p:spPr>
          <a:xfrm>
            <a:off x="420237" y="456724"/>
            <a:ext cx="8540884" cy="20380964"/>
          </a:xfrm>
          <a:prstGeom prst="rect">
            <a:avLst/>
          </a:prstGeom>
          <a:noFill/>
        </p:spPr>
        <p:txBody>
          <a:bodyPr wrap="square" rtlCol="0">
            <a:spAutoFit/>
          </a:bodyPr>
          <a:lstStyle/>
          <a:p>
            <a:pPr algn="ctr"/>
            <a:endParaRPr lang="de-DE" sz="2800" dirty="0">
              <a:latin typeface="Gill Sans MT" panose="020B0502020104020203" pitchFamily="34" charset="0"/>
            </a:endParaRPr>
          </a:p>
          <a:p>
            <a:pPr algn="ctr"/>
            <a:r>
              <a:rPr lang="de-DE" sz="2800" dirty="0">
                <a:latin typeface="Gill Sans MT" panose="020B0502020104020203" pitchFamily="34" charset="0"/>
              </a:rPr>
              <a:t>(3a) Anwendungen in der Personalbetreuung</a:t>
            </a: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Schichtplanung</a:t>
            </a:r>
            <a:endParaRPr lang="de-DE" dirty="0">
              <a:latin typeface="Gill Sans MT" panose="020B0502020104020203" pitchFamily="34" charset="0"/>
              <a:ea typeface="Times New Roman" panose="02020603050405020304" pitchFamily="18" charset="0"/>
            </a:endParaRP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effectLst/>
                <a:latin typeface="Gill Sans MT" panose="020B0502020104020203" pitchFamily="34" charset="0"/>
                <a:ea typeface="Times New Roman" panose="02020603050405020304" pitchFamily="18" charset="0"/>
              </a:rPr>
              <a:t>Besonders relevant in Produktion, Einzelhandel, Gastronomie, Gesundheitswesen und Logistik oder im (Personal-) Dienstleistungssektor,          Schichtzuweisung effizient, fair und bedarfsgerecht erstellen</a:t>
            </a:r>
          </a:p>
          <a:p>
            <a:pPr marL="685800">
              <a:lnSpc>
                <a:spcPct val="115000"/>
              </a:lnSpc>
              <a:spcAft>
                <a:spcPts val="1000"/>
              </a:spcAft>
            </a:pPr>
            <a:r>
              <a:rPr lang="de-DE" sz="1600" dirty="0">
                <a:effectLst/>
                <a:latin typeface="Gill Sans MT" panose="020B0502020104020203" pitchFamily="34" charset="0"/>
                <a:ea typeface="Times New Roman" panose="02020603050405020304" pitchFamily="18" charset="0"/>
              </a:rPr>
              <a:t>				Berücksichtigung Mitarbeiterverfügbarkeit, Qualifikationen,           Urlaub				Urlaubsplanung und Betriebsauslastung, Qualifikationsmatrix</a:t>
            </a:r>
          </a:p>
          <a:p>
            <a:pPr marL="685800">
              <a:lnSpc>
                <a:spcPct val="115000"/>
              </a:lnSpc>
              <a:spcAft>
                <a:spcPts val="1000"/>
              </a:spcAft>
            </a:pPr>
            <a:r>
              <a:rPr lang="de-DE" sz="1600" dirty="0">
                <a:effectLst/>
                <a:latin typeface="Gill Sans MT" panose="020B0502020104020203" pitchFamily="34" charset="0"/>
                <a:ea typeface="Times New Roman" panose="02020603050405020304" pitchFamily="18" charset="0"/>
              </a:rPr>
              <a:t>				In Echtzeit Daten wie Bedarfsprognosen, Verfügbarkeiten,          						Qualifikationen und Rotationsgruppen, SAP-Integration</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Bedarfsprognosen, Echtzeitplanung für </a:t>
            </a:r>
            <a:r>
              <a:rPr lang="de-DE" sz="1600">
                <a:latin typeface="Gill Sans MT" panose="020B0502020104020203" pitchFamily="34" charset="0"/>
                <a:ea typeface="Times New Roman" panose="02020603050405020304" pitchFamily="18" charset="0"/>
              </a:rPr>
              <a:t>Deckung Kundenbedarf,        </a:t>
            </a:r>
            <a:r>
              <a:rPr lang="de-DE" sz="1600" dirty="0">
                <a:latin typeface="Gill Sans MT" panose="020B0502020104020203" pitchFamily="34" charset="0"/>
                <a:ea typeface="Times New Roman" panose="02020603050405020304" pitchFamily="18" charset="0"/>
              </a:rPr>
              <a:t>					Fairness, Work-Life-Balance</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Alle organisatorischen und rechtlichen Personalprozesse der 						Personaldienstleistung</a:t>
            </a: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Zeitersparnis, Echtzeit, Präziser Bedarf für Einsatz, Rechtssicherheit/Compliance, Work-Life-Balance, Fairness</a:t>
            </a: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r>
              <a:rPr lang="de-DE" sz="1600" dirty="0">
                <a:solidFill>
                  <a:srgbClr val="000000"/>
                </a:solidFill>
                <a:effectLst/>
                <a:latin typeface="Gill Sans MT" panose="020B0502020104020203" pitchFamily="34" charset="0"/>
              </a:rPr>
              <a:t>			Spesen-Workflows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Digitalisierung Spesen incl. handschriftlicher Belege, Spesenberichte, 			Markierung Verstößen gegen Richtlinien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Vereinfachung, Rechtssicherheit und Betrugsminimierung</a:t>
            </a: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457200" indent="228600">
              <a:lnSpc>
                <a:spcPct val="115000"/>
              </a:lnSpc>
              <a:spcAft>
                <a:spcPts val="1000"/>
              </a:spcAft>
            </a:pPr>
            <a:endParaRPr lang="de-DE" sz="16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indent="2286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72D6C34B-0178-76D7-92E2-D2DEE1530979}"/>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F37BCF35-FA16-D267-41E2-F823D3919402}"/>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10</a:t>
            </a:fld>
            <a:endParaRPr lang="de-DE" sz="4000" noProof="0" dirty="0">
              <a:solidFill>
                <a:schemeClr val="bg1">
                  <a:lumMod val="85000"/>
                </a:schemeClr>
              </a:solidFill>
            </a:endParaRPr>
          </a:p>
        </p:txBody>
      </p:sp>
      <p:pic>
        <p:nvPicPr>
          <p:cNvPr id="7" name="Grafik 6" descr="Ein Bild, das Text, Computer, Screenshot, Software enthält.&#10;&#10;KI-generierte Inhalte können fehlerhaft sein.">
            <a:extLst>
              <a:ext uri="{FF2B5EF4-FFF2-40B4-BE49-F238E27FC236}">
                <a16:creationId xmlns:a16="http://schemas.microsoft.com/office/drawing/2014/main" id="{FC4B3CC0-3DA5-7141-9E4F-7D7E855720CE}"/>
              </a:ext>
            </a:extLst>
          </p:cNvPr>
          <p:cNvPicPr>
            <a:picLocks noChangeAspect="1"/>
          </p:cNvPicPr>
          <p:nvPr/>
        </p:nvPicPr>
        <p:blipFill>
          <a:blip r:embed="rId4"/>
          <a:stretch>
            <a:fillRect/>
          </a:stretch>
        </p:blipFill>
        <p:spPr>
          <a:xfrm>
            <a:off x="7831933" y="221404"/>
            <a:ext cx="6792273" cy="4515480"/>
          </a:xfrm>
          <a:prstGeom prst="rect">
            <a:avLst/>
          </a:prstGeom>
          <a:effectLst>
            <a:softEdge rad="317500"/>
          </a:effectLst>
        </p:spPr>
      </p:pic>
      <p:pic>
        <p:nvPicPr>
          <p:cNvPr id="10" name="Grafik 9" descr="Ein Bild, das Schrift, Grafiken, Logo, Electric Blue (Farbe) enthält.&#10;&#10;KI-generierte Inhalte können fehlerhaft sein.">
            <a:extLst>
              <a:ext uri="{FF2B5EF4-FFF2-40B4-BE49-F238E27FC236}">
                <a16:creationId xmlns:a16="http://schemas.microsoft.com/office/drawing/2014/main" id="{7A303ED9-AE2F-DFA6-8AA5-7AFF03519A5A}"/>
              </a:ext>
            </a:extLst>
          </p:cNvPr>
          <p:cNvPicPr>
            <a:picLocks noChangeAspect="1"/>
          </p:cNvPicPr>
          <p:nvPr/>
        </p:nvPicPr>
        <p:blipFill>
          <a:blip r:embed="rId5"/>
          <a:stretch>
            <a:fillRect/>
          </a:stretch>
        </p:blipFill>
        <p:spPr>
          <a:xfrm>
            <a:off x="1168611" y="3091354"/>
            <a:ext cx="1243120" cy="440111"/>
          </a:xfrm>
          <a:prstGeom prst="rect">
            <a:avLst/>
          </a:prstGeom>
        </p:spPr>
      </p:pic>
      <p:pic>
        <p:nvPicPr>
          <p:cNvPr id="16" name="Grafik 15">
            <a:extLst>
              <a:ext uri="{FF2B5EF4-FFF2-40B4-BE49-F238E27FC236}">
                <a16:creationId xmlns:a16="http://schemas.microsoft.com/office/drawing/2014/main" id="{E7E51FF2-7C83-31FF-13BF-8A0D6B873036}"/>
              </a:ext>
            </a:extLst>
          </p:cNvPr>
          <p:cNvPicPr>
            <a:picLocks noChangeAspect="1"/>
          </p:cNvPicPr>
          <p:nvPr/>
        </p:nvPicPr>
        <p:blipFill>
          <a:blip r:embed="rId6"/>
          <a:stretch>
            <a:fillRect/>
          </a:stretch>
        </p:blipFill>
        <p:spPr>
          <a:xfrm>
            <a:off x="1104519" y="3766785"/>
            <a:ext cx="1371304" cy="323082"/>
          </a:xfrm>
          <a:prstGeom prst="rect">
            <a:avLst/>
          </a:prstGeom>
        </p:spPr>
      </p:pic>
      <p:pic>
        <p:nvPicPr>
          <p:cNvPr id="18" name="Grafik 17">
            <a:extLst>
              <a:ext uri="{FF2B5EF4-FFF2-40B4-BE49-F238E27FC236}">
                <a16:creationId xmlns:a16="http://schemas.microsoft.com/office/drawing/2014/main" id="{46E0AE35-20E2-E8EC-1A31-D591A4CE3DC4}"/>
              </a:ext>
            </a:extLst>
          </p:cNvPr>
          <p:cNvPicPr>
            <a:picLocks noChangeAspect="1"/>
          </p:cNvPicPr>
          <p:nvPr/>
        </p:nvPicPr>
        <p:blipFill>
          <a:blip r:embed="rId7"/>
          <a:stretch>
            <a:fillRect/>
          </a:stretch>
        </p:blipFill>
        <p:spPr>
          <a:xfrm>
            <a:off x="1104519" y="4296773"/>
            <a:ext cx="1448698" cy="440111"/>
          </a:xfrm>
          <a:prstGeom prst="rect">
            <a:avLst/>
          </a:prstGeom>
        </p:spPr>
      </p:pic>
      <p:pic>
        <p:nvPicPr>
          <p:cNvPr id="20" name="Grafik 19" descr="Ein Bild, das Schrift, Text, Reihe, Design enthält.&#10;&#10;KI-generierte Inhalte können fehlerhaft sein.">
            <a:extLst>
              <a:ext uri="{FF2B5EF4-FFF2-40B4-BE49-F238E27FC236}">
                <a16:creationId xmlns:a16="http://schemas.microsoft.com/office/drawing/2014/main" id="{BBBE4893-104E-545A-E079-31F62B274F70}"/>
              </a:ext>
            </a:extLst>
          </p:cNvPr>
          <p:cNvPicPr>
            <a:picLocks noChangeAspect="1"/>
          </p:cNvPicPr>
          <p:nvPr/>
        </p:nvPicPr>
        <p:blipFill>
          <a:blip r:embed="rId8"/>
          <a:stretch>
            <a:fillRect/>
          </a:stretch>
        </p:blipFill>
        <p:spPr>
          <a:xfrm>
            <a:off x="963033" y="4943790"/>
            <a:ext cx="1448698" cy="492011"/>
          </a:xfrm>
          <a:prstGeom prst="rect">
            <a:avLst/>
          </a:prstGeom>
        </p:spPr>
      </p:pic>
      <p:sp>
        <p:nvSpPr>
          <p:cNvPr id="21" name="Textfeld 20">
            <a:extLst>
              <a:ext uri="{FF2B5EF4-FFF2-40B4-BE49-F238E27FC236}">
                <a16:creationId xmlns:a16="http://schemas.microsoft.com/office/drawing/2014/main" id="{29867BE7-627E-96A0-FFC5-A41731FB19A7}"/>
              </a:ext>
            </a:extLst>
          </p:cNvPr>
          <p:cNvSpPr txBox="1"/>
          <p:nvPr/>
        </p:nvSpPr>
        <p:spPr>
          <a:xfrm>
            <a:off x="10210007" y="4296773"/>
            <a:ext cx="1400804" cy="369332"/>
          </a:xfrm>
          <a:prstGeom prst="rect">
            <a:avLst/>
          </a:prstGeom>
          <a:noFill/>
        </p:spPr>
        <p:txBody>
          <a:bodyPr wrap="square" rtlCol="0">
            <a:spAutoFit/>
          </a:bodyPr>
          <a:lstStyle/>
          <a:p>
            <a:r>
              <a:rPr lang="de-DE" dirty="0">
                <a:solidFill>
                  <a:schemeClr val="bg1"/>
                </a:solidFill>
              </a:rPr>
              <a:t>Dein 11a.de</a:t>
            </a:r>
          </a:p>
        </p:txBody>
      </p:sp>
    </p:spTree>
    <p:extLst>
      <p:ext uri="{BB962C8B-B14F-4D97-AF65-F5344CB8AC3E}">
        <p14:creationId xmlns:p14="http://schemas.microsoft.com/office/powerpoint/2010/main" val="1554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FE1F0A-4EA9-7259-C12A-5FE9365D79DE}"/>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5D8B0831-0A88-F21A-4871-D27E203942D5}"/>
              </a:ext>
            </a:extLst>
          </p:cNvPr>
          <p:cNvSpPr txBox="1"/>
          <p:nvPr/>
        </p:nvSpPr>
        <p:spPr>
          <a:xfrm>
            <a:off x="420237" y="456724"/>
            <a:ext cx="8540884" cy="25574181"/>
          </a:xfrm>
          <a:prstGeom prst="rect">
            <a:avLst/>
          </a:prstGeom>
          <a:noFill/>
        </p:spPr>
        <p:txBody>
          <a:bodyPr wrap="square" rtlCol="0">
            <a:spAutoFit/>
          </a:bodyPr>
          <a:lstStyle/>
          <a:p>
            <a:pPr algn="ctr"/>
            <a:endParaRPr lang="de-DE" sz="2800" dirty="0">
              <a:latin typeface="Gill Sans MT" panose="020B0502020104020203" pitchFamily="34" charset="0"/>
            </a:endParaRPr>
          </a:p>
          <a:p>
            <a:pPr algn="ctr"/>
            <a:r>
              <a:rPr lang="de-DE" sz="2800" dirty="0">
                <a:latin typeface="Gill Sans MT" panose="020B0502020104020203" pitchFamily="34" charset="0"/>
              </a:rPr>
              <a:t>(3a) Anwendungen in der Personalbetreuung</a:t>
            </a: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Onboarding-Pläne</a:t>
            </a:r>
            <a:endParaRPr lang="de-DE" dirty="0">
              <a:latin typeface="Gill Sans MT" panose="020B0502020104020203" pitchFamily="34" charset="0"/>
              <a:ea typeface="Times New Roman" panose="02020603050405020304" pitchFamily="18" charset="0"/>
            </a:endParaRP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latin typeface="Gill Sans MT" panose="020B0502020104020203" pitchFamily="34" charset="0"/>
                <a:ea typeface="Times New Roman" panose="02020603050405020304" pitchFamily="18" charset="0"/>
              </a:rPr>
              <a:t>D</a:t>
            </a:r>
            <a:r>
              <a:rPr lang="de-DE" sz="1600" dirty="0">
                <a:effectLst/>
                <a:latin typeface="Gill Sans MT" panose="020B0502020104020203" pitchFamily="34" charset="0"/>
                <a:ea typeface="Times New Roman" panose="02020603050405020304" pitchFamily="18" charset="0"/>
              </a:rPr>
              <a:t>urch individualisierte Einarbeitungsprogramme begleiten und Fragen 					 beantworten		</a:t>
            </a: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virtueller Onboarding-Assistent, Integration SAP SuccessFactors oder </a:t>
            </a:r>
            <a:r>
              <a:rPr lang="de-DE" sz="1600" dirty="0" err="1">
                <a:latin typeface="Gill Sans MT" panose="020B0502020104020203" pitchFamily="34" charset="0"/>
                <a:ea typeface="Times New Roman" panose="02020603050405020304" pitchFamily="18" charset="0"/>
              </a:rPr>
              <a:t>Workday</a:t>
            </a: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generativer KI-Chatbot, Fragen zu Unternehmensrichtlinien, Prozessen und        </a:t>
            </a:r>
            <a:r>
              <a:rPr lang="de-DE" sz="1600" dirty="0" err="1">
                <a:latin typeface="Gill Sans MT" panose="020B0502020104020203" pitchFamily="34" charset="0"/>
                <a:ea typeface="Times New Roman" panose="02020603050405020304" pitchFamily="18" charset="0"/>
              </a:rPr>
              <a:t>Aui</a:t>
            </a:r>
            <a:r>
              <a:rPr lang="de-DE" sz="1600" dirty="0">
                <a:latin typeface="Gill Sans MT" panose="020B0502020104020203" pitchFamily="34" charset="0"/>
                <a:ea typeface="Times New Roman" panose="02020603050405020304" pitchFamily="18" charset="0"/>
              </a:rPr>
              <a:t>		Aufgaben basierend auf Handbüchern oder Richtlinien</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maßgeschneiderte Willkommenspakete und E-Mails, elektronische Signaturen 				für Verträge u. Dokumente, Onboarding-Checklisten</a:t>
            </a: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Zeitersparnis, individualisierte Bedürfnisse, Rollen und Lernpräferenzen, KI lernt u. berücksichtigt Feedback, Verfolgung Lernfortschritt</a:t>
            </a: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Zeitersparnis, Echtzeit, Präziser Bedarf für Einsatz, Rechtssicherheit/Compliance, Work-Life-Balance, Fairness</a:t>
            </a: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r>
              <a:rPr lang="de-DE" sz="1600" dirty="0">
                <a:solidFill>
                  <a:srgbClr val="000000"/>
                </a:solidFill>
                <a:effectLst/>
                <a:latin typeface="Gill Sans MT" panose="020B0502020104020203" pitchFamily="34" charset="0"/>
              </a:rPr>
              <a:t>			Spesen-Workflows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Digitalisierung Spesen incl. handschriftlicher Belege, Spesenberichte, 			Markierung Verstößen gegen Richtlinien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Vereinfachung, Rechtssicherheit und Betrugsminimierung</a:t>
            </a: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457200" indent="228600">
              <a:lnSpc>
                <a:spcPct val="115000"/>
              </a:lnSpc>
              <a:spcAft>
                <a:spcPts val="1000"/>
              </a:spcAft>
            </a:pPr>
            <a:endParaRPr lang="de-DE" sz="16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indent="2286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B47CB827-9BEF-0470-C820-3EDCE774A8CB}"/>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31C7D800-4008-F9CA-6820-49D77368EBA5}"/>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11</a:t>
            </a:fld>
            <a:endParaRPr lang="de-DE" sz="4000" noProof="0" dirty="0">
              <a:solidFill>
                <a:schemeClr val="bg1">
                  <a:lumMod val="85000"/>
                </a:schemeClr>
              </a:solidFill>
            </a:endParaRPr>
          </a:p>
        </p:txBody>
      </p:sp>
      <p:pic>
        <p:nvPicPr>
          <p:cNvPr id="3" name="Grafik 2">
            <a:extLst>
              <a:ext uri="{FF2B5EF4-FFF2-40B4-BE49-F238E27FC236}">
                <a16:creationId xmlns:a16="http://schemas.microsoft.com/office/drawing/2014/main" id="{060F6D37-6C7A-FA07-9168-14F1514DC128}"/>
              </a:ext>
            </a:extLst>
          </p:cNvPr>
          <p:cNvPicPr>
            <a:picLocks noChangeAspect="1"/>
          </p:cNvPicPr>
          <p:nvPr/>
        </p:nvPicPr>
        <p:blipFill>
          <a:blip r:embed="rId4"/>
          <a:stretch>
            <a:fillRect/>
          </a:stretch>
        </p:blipFill>
        <p:spPr>
          <a:xfrm>
            <a:off x="853636" y="2633846"/>
            <a:ext cx="1181265" cy="362001"/>
          </a:xfrm>
          <a:prstGeom prst="rect">
            <a:avLst/>
          </a:prstGeom>
        </p:spPr>
      </p:pic>
      <p:pic>
        <p:nvPicPr>
          <p:cNvPr id="5" name="Grafik 4" descr="Ein Bild, das Text, Screenshot, Grafikdesign, Grafiken enthält.&#10;&#10;KI-generierte Inhalte können fehlerhaft sein.">
            <a:extLst>
              <a:ext uri="{FF2B5EF4-FFF2-40B4-BE49-F238E27FC236}">
                <a16:creationId xmlns:a16="http://schemas.microsoft.com/office/drawing/2014/main" id="{9F92A855-CA87-A0B4-E86B-132FC4006224}"/>
              </a:ext>
            </a:extLst>
          </p:cNvPr>
          <p:cNvPicPr>
            <a:picLocks noChangeAspect="1"/>
          </p:cNvPicPr>
          <p:nvPr/>
        </p:nvPicPr>
        <p:blipFill>
          <a:blip r:embed="rId5"/>
          <a:srcRect l="61433" t="83516" b="461"/>
          <a:stretch/>
        </p:blipFill>
        <p:spPr>
          <a:xfrm>
            <a:off x="265588" y="3182679"/>
            <a:ext cx="1944418" cy="492641"/>
          </a:xfrm>
          <a:prstGeom prst="rect">
            <a:avLst/>
          </a:prstGeom>
        </p:spPr>
      </p:pic>
      <p:pic>
        <p:nvPicPr>
          <p:cNvPr id="8" name="Grafik 7" descr="Ein Bild, das Screenshot, Text, Schwarz, Grafikdesign enthält.&#10;&#10;KI-generierte Inhalte können fehlerhaft sein.">
            <a:extLst>
              <a:ext uri="{FF2B5EF4-FFF2-40B4-BE49-F238E27FC236}">
                <a16:creationId xmlns:a16="http://schemas.microsoft.com/office/drawing/2014/main" id="{55D47AA3-4870-DF10-F8B4-5785376E157A}"/>
              </a:ext>
            </a:extLst>
          </p:cNvPr>
          <p:cNvPicPr>
            <a:picLocks noChangeAspect="1"/>
          </p:cNvPicPr>
          <p:nvPr/>
        </p:nvPicPr>
        <p:blipFill>
          <a:blip r:embed="rId6"/>
          <a:srcRect l="73025" t="81709"/>
          <a:stretch/>
        </p:blipFill>
        <p:spPr>
          <a:xfrm>
            <a:off x="755568" y="3862152"/>
            <a:ext cx="1377399" cy="332821"/>
          </a:xfrm>
          <a:prstGeom prst="rect">
            <a:avLst/>
          </a:prstGeom>
        </p:spPr>
      </p:pic>
    </p:spTree>
    <p:extLst>
      <p:ext uri="{BB962C8B-B14F-4D97-AF65-F5344CB8AC3E}">
        <p14:creationId xmlns:p14="http://schemas.microsoft.com/office/powerpoint/2010/main" val="3650458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697FC-D9EF-3A38-307F-B147D5C5861B}"/>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0B24F9D1-F42E-71DA-A473-968814EC5547}"/>
              </a:ext>
            </a:extLst>
          </p:cNvPr>
          <p:cNvSpPr txBox="1"/>
          <p:nvPr/>
        </p:nvSpPr>
        <p:spPr>
          <a:xfrm>
            <a:off x="248787" y="627630"/>
            <a:ext cx="9685787" cy="15516555"/>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(3b) Anwendungen in der Personalbeschaffung</a:t>
            </a:r>
          </a:p>
          <a:p>
            <a:endParaRPr lang="de-DE" sz="1100" dirty="0">
              <a:latin typeface="Gill Sans MT" panose="020B0502020104020203" pitchFamily="34"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b="1" dirty="0">
              <a:latin typeface="Gill Sans MT" panose="020B0502020104020203" pitchFamily="34" charset="0"/>
              <a:ea typeface="Times New Roman" panose="02020603050405020304" pitchFamily="18" charset="0"/>
            </a:endParaRPr>
          </a:p>
          <a:p>
            <a:pPr lvl="1"/>
            <a:endParaRPr lang="de-DE" dirty="0">
              <a:latin typeface="Gill Sans MT" panose="020B0502020104020203" pitchFamily="34" charset="0"/>
              <a:ea typeface="Times New Roman" panose="02020603050405020304" pitchFamily="18" charset="0"/>
            </a:endParaRPr>
          </a:p>
          <a:p>
            <a:pPr lvl="1"/>
            <a:endParaRPr lang="de-DE"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sz="1600" b="1" dirty="0" err="1">
                <a:effectLst/>
                <a:latin typeface="Gill Sans MT" panose="020B0502020104020203" pitchFamily="34" charset="0"/>
                <a:ea typeface="Times New Roman" panose="02020603050405020304" pitchFamily="18" charset="0"/>
              </a:rPr>
              <a:t>Matching</a:t>
            </a:r>
            <a:r>
              <a:rPr lang="de-DE" sz="1600" b="1" dirty="0">
                <a:effectLst/>
                <a:latin typeface="Gill Sans MT" panose="020B0502020104020203" pitchFamily="34" charset="0"/>
                <a:ea typeface="Times New Roman" panose="02020603050405020304" pitchFamily="18" charset="0"/>
              </a:rPr>
              <a:t>-Algorithmen</a:t>
            </a:r>
          </a:p>
          <a:p>
            <a:pPr marL="685800">
              <a:lnSpc>
                <a:spcPct val="115000"/>
              </a:lnSpc>
              <a:spcAft>
                <a:spcPts val="1000"/>
              </a:spcAft>
            </a:pPr>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Abgleich Bewerberdaten mit Stellenanforderungen (Hard Skills, Soft Skills, kulturelle Passung).  </a:t>
            </a:r>
            <a:r>
              <a:rPr lang="de-DE" sz="1600" i="1" dirty="0">
                <a:effectLst/>
                <a:latin typeface="Gill Sans MT" panose="020B0502020104020203" pitchFamily="34" charset="0"/>
                <a:ea typeface="Times New Roman" panose="02020603050405020304" pitchFamily="18" charset="0"/>
                <a:cs typeface="Times New Roman" panose="02020603050405020304" pitchFamily="18" charset="0"/>
              </a:rPr>
              <a:t>Reverse </a:t>
            </a:r>
            <a:r>
              <a:rPr lang="de-DE" sz="1600" i="1" dirty="0" err="1">
                <a:effectLst/>
                <a:latin typeface="Gill Sans MT" panose="020B0502020104020203" pitchFamily="34" charset="0"/>
                <a:ea typeface="Times New Roman" panose="02020603050405020304" pitchFamily="18" charset="0"/>
                <a:cs typeface="Times New Roman" panose="02020603050405020304" pitchFamily="18" charset="0"/>
              </a:rPr>
              <a:t>Matching</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 System empfiehlt passenden Job auf Basis des Profils </a:t>
            </a: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8" name="Grafik 7" descr="Ein Bild, das Text, Screenshot, Schrift, Logo enthält.&#10;&#10;KI-generierte Inhalte können fehlerhaft sein.">
            <a:extLst>
              <a:ext uri="{FF2B5EF4-FFF2-40B4-BE49-F238E27FC236}">
                <a16:creationId xmlns:a16="http://schemas.microsoft.com/office/drawing/2014/main" id="{C7761AC9-359D-0B67-A9AF-E93A204DA852}"/>
              </a:ext>
            </a:extLst>
          </p:cNvPr>
          <p:cNvPicPr>
            <a:picLocks noChangeAspect="1"/>
          </p:cNvPicPr>
          <p:nvPr/>
        </p:nvPicPr>
        <p:blipFill>
          <a:blip r:embed="rId3"/>
          <a:stretch>
            <a:fillRect/>
          </a:stretch>
        </p:blipFill>
        <p:spPr>
          <a:xfrm>
            <a:off x="1651604" y="1633967"/>
            <a:ext cx="6880151" cy="3590065"/>
          </a:xfrm>
          <a:prstGeom prst="rect">
            <a:avLst/>
          </a:prstGeom>
        </p:spPr>
      </p:pic>
      <p:pic>
        <p:nvPicPr>
          <p:cNvPr id="9" name="Inhaltsplatzhalter 8">
            <a:extLst>
              <a:ext uri="{FF2B5EF4-FFF2-40B4-BE49-F238E27FC236}">
                <a16:creationId xmlns:a16="http://schemas.microsoft.com/office/drawing/2014/main" id="{9F872422-F525-66B9-BAEE-88B55B08D795}"/>
              </a:ext>
              <a:ext uri="{C183D7F6-B498-43B3-948B-1728B52AA6E4}">
                <adec:decorative xmlns:adec="http://schemas.microsoft.com/office/drawing/2017/decorative" val="1"/>
              </a:ext>
            </a:extLst>
          </p:cNvPr>
          <p:cNvPicPr>
            <a:picLocks noGrp="1" noChangeAspect="1"/>
          </p:cNvPicPr>
          <p:nvPr>
            <p:ph idx="4294967295"/>
          </p:nvPr>
        </p:nvPicPr>
        <p:blipFill>
          <a:blip r:embed="rId4">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91D9E56B-E965-63FF-1CD3-2CAEB9B67AB4}"/>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12</a:t>
            </a:fld>
            <a:endParaRPr lang="de-DE" sz="4000" noProof="0" dirty="0">
              <a:solidFill>
                <a:schemeClr val="bg1">
                  <a:lumMod val="85000"/>
                </a:schemeClr>
              </a:solidFill>
            </a:endParaRPr>
          </a:p>
        </p:txBody>
      </p:sp>
    </p:spTree>
    <p:extLst>
      <p:ext uri="{BB962C8B-B14F-4D97-AF65-F5344CB8AC3E}">
        <p14:creationId xmlns:p14="http://schemas.microsoft.com/office/powerpoint/2010/main" val="120861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39E63A8-EADE-F42A-280D-68D17F0F70B7}"/>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3BAB7799-E449-9CEE-66A8-B0A96C71CA53}"/>
              </a:ext>
            </a:extLst>
          </p:cNvPr>
          <p:cNvSpPr txBox="1"/>
          <p:nvPr/>
        </p:nvSpPr>
        <p:spPr>
          <a:xfrm>
            <a:off x="248787" y="627630"/>
            <a:ext cx="9685787" cy="14830214"/>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(3b) Anwendungen in der Personalbeschaffung</a:t>
            </a:r>
          </a:p>
          <a:p>
            <a:endParaRPr lang="de-DE" sz="1100" dirty="0">
              <a:latin typeface="Gill Sans MT" panose="020B0502020104020203" pitchFamily="34" charset="0"/>
            </a:endParaRP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err="1">
                <a:effectLst/>
                <a:latin typeface="Gill Sans MT" panose="020B0502020104020203" pitchFamily="34" charset="0"/>
                <a:ea typeface="Times New Roman" panose="02020603050405020304" pitchFamily="18" charset="0"/>
              </a:rPr>
              <a:t>Matching</a:t>
            </a:r>
            <a:r>
              <a:rPr lang="de-DE" b="1" dirty="0">
                <a:effectLst/>
                <a:latin typeface="Gill Sans MT" panose="020B0502020104020203" pitchFamily="34" charset="0"/>
                <a:ea typeface="Times New Roman" panose="02020603050405020304" pitchFamily="18" charset="0"/>
              </a:rPr>
              <a:t>-Algorithmen</a:t>
            </a: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Hard Skills, 800 Millionen Kandidatenprofile,  </a:t>
            </a:r>
            <a:r>
              <a:rPr lang="de-DE" sz="1600" dirty="0" err="1">
                <a:effectLst/>
                <a:latin typeface="Gill Sans MT" panose="020B0502020104020203" pitchFamily="34" charset="0"/>
                <a:ea typeface="Times New Roman" panose="02020603050405020304" pitchFamily="18" charset="0"/>
                <a:cs typeface="Times New Roman" panose="02020603050405020304" pitchFamily="18" charset="0"/>
              </a:rPr>
              <a:t>Applicant</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 Tracking System (ATS),</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cs typeface="Times New Roman" panose="02020603050405020304" pitchFamily="18" charset="0"/>
              </a:rPr>
              <a:t>			Talent </a:t>
            </a:r>
            <a:r>
              <a:rPr lang="de-DE" sz="1600" dirty="0" err="1">
                <a:latin typeface="Gill Sans MT" panose="020B0502020104020203" pitchFamily="34" charset="0"/>
                <a:ea typeface="Times New Roman" panose="02020603050405020304" pitchFamily="18" charset="0"/>
                <a:cs typeface="Times New Roman" panose="02020603050405020304" pitchFamily="18" charset="0"/>
              </a:rPr>
              <a:t>Rediscovery</a:t>
            </a:r>
            <a:r>
              <a:rPr lang="de-DE" sz="1600" dirty="0">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err="1">
                <a:latin typeface="Gill Sans MT" panose="020B0502020104020203" pitchFamily="34" charset="0"/>
                <a:ea typeface="Times New Roman" panose="02020603050405020304" pitchFamily="18" charset="0"/>
                <a:cs typeface="Times New Roman" panose="02020603050405020304" pitchFamily="18" charset="0"/>
              </a:rPr>
              <a:t>Candidate</a:t>
            </a:r>
            <a:r>
              <a:rPr lang="de-DE" sz="1600" dirty="0">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err="1">
                <a:latin typeface="Gill Sans MT" panose="020B0502020104020203" pitchFamily="34" charset="0"/>
                <a:ea typeface="Times New Roman" panose="02020603050405020304" pitchFamily="18" charset="0"/>
                <a:cs typeface="Times New Roman" panose="02020603050405020304" pitchFamily="18" charset="0"/>
              </a:rPr>
              <a:t>Temperature</a:t>
            </a: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a:latin typeface="Gill Sans MT" panose="020B0502020104020203" pitchFamily="34" charset="0"/>
                <a:ea typeface="Times New Roman" panose="02020603050405020304" pitchFamily="18" charset="0"/>
                <a:cs typeface="Times New Roman" panose="02020603050405020304" pitchFamily="18" charset="0"/>
              </a:rPr>
              <a:t>90 kognitive, soziale und emotionale Eigenschaften, Talent-</a:t>
            </a:r>
            <a:r>
              <a:rPr lang="de-DE" sz="1600" dirty="0" err="1">
                <a:latin typeface="Gill Sans MT" panose="020B0502020104020203" pitchFamily="34" charset="0"/>
                <a:ea typeface="Times New Roman" panose="02020603050405020304" pitchFamily="18" charset="0"/>
                <a:cs typeface="Times New Roman" panose="02020603050405020304" pitchFamily="18" charset="0"/>
              </a:rPr>
              <a:t>Rediscovery</a:t>
            </a:r>
            <a:r>
              <a:rPr lang="de-DE" sz="1600" dirty="0">
                <a:latin typeface="Gill Sans MT" panose="020B0502020104020203" pitchFamily="34" charset="0"/>
                <a:ea typeface="Times New Roman" panose="02020603050405020304" pitchFamily="18" charset="0"/>
                <a:cs typeface="Times New Roman" panose="02020603050405020304" pitchFamily="18" charset="0"/>
              </a:rPr>
              <a:t> und interne Mobilität</a:t>
            </a: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err="1">
                <a:effectLst/>
                <a:latin typeface="Gill Sans MT" panose="020B0502020104020203" pitchFamily="34" charset="0"/>
                <a:ea typeface="Times New Roman" panose="02020603050405020304" pitchFamily="18" charset="0"/>
                <a:cs typeface="Times New Roman" panose="02020603050405020304" pitchFamily="18" charset="0"/>
              </a:rPr>
              <a:t>Diversity</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 und </a:t>
            </a:r>
            <a:r>
              <a:rPr lang="de-DE" sz="1600" dirty="0" err="1">
                <a:effectLst/>
                <a:latin typeface="Gill Sans MT" panose="020B0502020104020203" pitchFamily="34" charset="0"/>
                <a:ea typeface="Times New Roman" panose="02020603050405020304" pitchFamily="18" charset="0"/>
                <a:cs typeface="Times New Roman" panose="02020603050405020304" pitchFamily="18" charset="0"/>
              </a:rPr>
              <a:t>Inklusionsmetriken</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 </a:t>
            </a:r>
            <a:r>
              <a:rPr lang="de-DE" sz="1600" dirty="0" err="1">
                <a:effectLst/>
                <a:latin typeface="Gill Sans MT" panose="020B0502020104020203" pitchFamily="34" charset="0"/>
                <a:ea typeface="Times New Roman" panose="02020603050405020304" pitchFamily="18" charset="0"/>
                <a:cs typeface="Times New Roman" panose="02020603050405020304" pitchFamily="18" charset="0"/>
              </a:rPr>
              <a:t>menschl</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 Wertung statt Lebenslauf-Analyse (</a:t>
            </a:r>
            <a:r>
              <a:rPr lang="de-DE" sz="1600" dirty="0" err="1">
                <a:effectLst/>
                <a:latin typeface="Gill Sans MT" panose="020B0502020104020203" pitchFamily="34" charset="0"/>
                <a:ea typeface="Times New Roman" panose="02020603050405020304" pitchFamily="18" charset="0"/>
                <a:cs typeface="Times New Roman" panose="02020603050405020304" pitchFamily="18" charset="0"/>
              </a:rPr>
              <a:t>Parsing</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cs typeface="Times New Roman" panose="02020603050405020304" pitchFamily="18" charset="0"/>
              </a:rPr>
              <a:t>			 spielbasierte Assessments, Soft Skills und kultureller Passung (Cultural Fit), </a:t>
            </a:r>
            <a:r>
              <a:rPr lang="de-DE" sz="1600" dirty="0" err="1">
                <a:latin typeface="Gill Sans MT" panose="020B0502020104020203" pitchFamily="34" charset="0"/>
                <a:ea typeface="Times New Roman" panose="02020603050405020304" pitchFamily="18" charset="0"/>
                <a:cs typeface="Times New Roman" panose="02020603050405020304" pitchFamily="18" charset="0"/>
              </a:rPr>
              <a:t>Diversity</a:t>
            </a: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cs typeface="Times New Roman" panose="02020603050405020304" pitchFamily="18" charset="0"/>
              </a:rPr>
              <a:t>			 Fokus Digitalbranche, Wechselwahrscheinlichkeit (aktive und passive Talente)</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cs typeface="Times New Roman" panose="02020603050405020304" pitchFamily="18" charset="0"/>
              </a:rPr>
              <a:t>			 digitales und hybrides Recruiting, Recruiting-Events u. digitale Messen, Terminvereinbarung</a:t>
            </a: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Zeitersparnis, Objektivität, Diversität u. Inklusion, erweitertes Talentpool, datengetriebene Analysen, Berichte, Voraussagen, Markteinblicke, verbesserte Kandidatenerfahrung</a:t>
            </a: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51DA1D44-F5CF-C847-1332-3523FD35562F}"/>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FA81FAD7-B2D1-2F55-B0DC-DF8915B77364}"/>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13</a:t>
            </a:fld>
            <a:endParaRPr lang="de-DE" sz="4000" noProof="0" dirty="0">
              <a:solidFill>
                <a:schemeClr val="bg1">
                  <a:lumMod val="85000"/>
                </a:schemeClr>
              </a:solidFill>
            </a:endParaRPr>
          </a:p>
        </p:txBody>
      </p:sp>
      <p:pic>
        <p:nvPicPr>
          <p:cNvPr id="3" name="Grafik 2" descr="Ein Bild, das Schrift, Screenshot, Logo, Grafiken enthält.&#10;&#10;KI-generierte Inhalte können fehlerhaft sein.">
            <a:extLst>
              <a:ext uri="{FF2B5EF4-FFF2-40B4-BE49-F238E27FC236}">
                <a16:creationId xmlns:a16="http://schemas.microsoft.com/office/drawing/2014/main" id="{9A55ED06-1C28-8D66-1F38-EDCE74E4D021}"/>
              </a:ext>
            </a:extLst>
          </p:cNvPr>
          <p:cNvPicPr>
            <a:picLocks noChangeAspect="1"/>
          </p:cNvPicPr>
          <p:nvPr/>
        </p:nvPicPr>
        <p:blipFill>
          <a:blip r:embed="rId4"/>
          <a:srcRect t="1" b="33335"/>
          <a:stretch/>
        </p:blipFill>
        <p:spPr>
          <a:xfrm>
            <a:off x="839398" y="2756763"/>
            <a:ext cx="971715" cy="323894"/>
          </a:xfrm>
          <a:prstGeom prst="rect">
            <a:avLst/>
          </a:prstGeom>
        </p:spPr>
      </p:pic>
      <p:pic>
        <p:nvPicPr>
          <p:cNvPr id="5" name="Grafik 4" descr="Ein Bild, das Screenshot, Grafiken, Schwarz, Grafikdesign enthält.&#10;&#10;KI-generierte Inhalte können fehlerhaft sein.">
            <a:extLst>
              <a:ext uri="{FF2B5EF4-FFF2-40B4-BE49-F238E27FC236}">
                <a16:creationId xmlns:a16="http://schemas.microsoft.com/office/drawing/2014/main" id="{2CFD88F8-4ECE-BDB4-3AD0-2FF3BE08F5F8}"/>
              </a:ext>
            </a:extLst>
          </p:cNvPr>
          <p:cNvPicPr>
            <a:picLocks noChangeAspect="1"/>
          </p:cNvPicPr>
          <p:nvPr/>
        </p:nvPicPr>
        <p:blipFill>
          <a:blip r:embed="rId5"/>
          <a:srcRect l="64086" t="82840" b="-1"/>
          <a:stretch/>
        </p:blipFill>
        <p:spPr>
          <a:xfrm>
            <a:off x="450056" y="3609925"/>
            <a:ext cx="1555591" cy="269523"/>
          </a:xfrm>
          <a:prstGeom prst="rect">
            <a:avLst/>
          </a:prstGeom>
        </p:spPr>
      </p:pic>
      <p:pic>
        <p:nvPicPr>
          <p:cNvPr id="7" name="Grafik 6">
            <a:extLst>
              <a:ext uri="{FF2B5EF4-FFF2-40B4-BE49-F238E27FC236}">
                <a16:creationId xmlns:a16="http://schemas.microsoft.com/office/drawing/2014/main" id="{2BE44103-0346-7061-310F-BE573E8E9BAD}"/>
              </a:ext>
            </a:extLst>
          </p:cNvPr>
          <p:cNvPicPr>
            <a:picLocks noChangeAspect="1"/>
          </p:cNvPicPr>
          <p:nvPr/>
        </p:nvPicPr>
        <p:blipFill>
          <a:blip r:embed="rId6"/>
          <a:stretch>
            <a:fillRect/>
          </a:stretch>
        </p:blipFill>
        <p:spPr>
          <a:xfrm>
            <a:off x="724484" y="4014763"/>
            <a:ext cx="1381318" cy="269523"/>
          </a:xfrm>
          <a:prstGeom prst="rect">
            <a:avLst/>
          </a:prstGeom>
        </p:spPr>
      </p:pic>
      <p:pic>
        <p:nvPicPr>
          <p:cNvPr id="15" name="Grafik 14" descr="Ein Bild, das Electric Blue (Farbe), Grafiken, Schrift, Screenshot enthält.&#10;&#10;KI-generierte Inhalte können fehlerhaft sein.">
            <a:extLst>
              <a:ext uri="{FF2B5EF4-FFF2-40B4-BE49-F238E27FC236}">
                <a16:creationId xmlns:a16="http://schemas.microsoft.com/office/drawing/2014/main" id="{5F0BD353-B8ED-73DF-9C39-755716C0E407}"/>
              </a:ext>
            </a:extLst>
          </p:cNvPr>
          <p:cNvPicPr>
            <a:picLocks noChangeAspect="1"/>
          </p:cNvPicPr>
          <p:nvPr/>
        </p:nvPicPr>
        <p:blipFill>
          <a:blip r:embed="rId7"/>
          <a:stretch>
            <a:fillRect/>
          </a:stretch>
        </p:blipFill>
        <p:spPr>
          <a:xfrm>
            <a:off x="969112" y="4408716"/>
            <a:ext cx="892061" cy="327265"/>
          </a:xfrm>
          <a:prstGeom prst="rect">
            <a:avLst/>
          </a:prstGeom>
        </p:spPr>
      </p:pic>
      <p:pic>
        <p:nvPicPr>
          <p:cNvPr id="17" name="Grafik 16">
            <a:extLst>
              <a:ext uri="{FF2B5EF4-FFF2-40B4-BE49-F238E27FC236}">
                <a16:creationId xmlns:a16="http://schemas.microsoft.com/office/drawing/2014/main" id="{4D6EBDAC-0426-1E89-B626-6D928D0AD729}"/>
              </a:ext>
            </a:extLst>
          </p:cNvPr>
          <p:cNvPicPr>
            <a:picLocks noChangeAspect="1"/>
          </p:cNvPicPr>
          <p:nvPr/>
        </p:nvPicPr>
        <p:blipFill>
          <a:blip r:embed="rId8"/>
          <a:srcRect t="9530"/>
          <a:stretch/>
        </p:blipFill>
        <p:spPr>
          <a:xfrm>
            <a:off x="688715" y="4735981"/>
            <a:ext cx="1555591" cy="342908"/>
          </a:xfrm>
          <a:prstGeom prst="rect">
            <a:avLst/>
          </a:prstGeom>
        </p:spPr>
      </p:pic>
      <p:pic>
        <p:nvPicPr>
          <p:cNvPr id="19" name="Grafik 18">
            <a:extLst>
              <a:ext uri="{FF2B5EF4-FFF2-40B4-BE49-F238E27FC236}">
                <a16:creationId xmlns:a16="http://schemas.microsoft.com/office/drawing/2014/main" id="{BE42DF4D-AEF3-8138-7C53-55596583967B}"/>
              </a:ext>
            </a:extLst>
          </p:cNvPr>
          <p:cNvPicPr>
            <a:picLocks noChangeAspect="1"/>
          </p:cNvPicPr>
          <p:nvPr/>
        </p:nvPicPr>
        <p:blipFill>
          <a:blip r:embed="rId9"/>
          <a:stretch>
            <a:fillRect/>
          </a:stretch>
        </p:blipFill>
        <p:spPr>
          <a:xfrm>
            <a:off x="839398" y="5243466"/>
            <a:ext cx="1275438" cy="250393"/>
          </a:xfrm>
          <a:prstGeom prst="rect">
            <a:avLst/>
          </a:prstGeom>
        </p:spPr>
      </p:pic>
    </p:spTree>
    <p:extLst>
      <p:ext uri="{BB962C8B-B14F-4D97-AF65-F5344CB8AC3E}">
        <p14:creationId xmlns:p14="http://schemas.microsoft.com/office/powerpoint/2010/main" val="197969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26AE32-9020-5460-AD0C-C3C940222717}"/>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AF7A78FF-E80A-E217-9752-CE4DC1046CBA}"/>
              </a:ext>
            </a:extLst>
          </p:cNvPr>
          <p:cNvSpPr txBox="1"/>
          <p:nvPr/>
        </p:nvSpPr>
        <p:spPr>
          <a:xfrm>
            <a:off x="248787" y="627630"/>
            <a:ext cx="9685787" cy="17393992"/>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(3b) Anwendungen in der Personalbeschaffung</a:t>
            </a:r>
          </a:p>
          <a:p>
            <a:endParaRPr lang="de-DE" sz="1100" dirty="0">
              <a:latin typeface="Gill Sans MT" panose="020B0502020104020203" pitchFamily="34" charset="0"/>
            </a:endParaRP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Video-Analyse</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Anwendung:  </a:t>
            </a:r>
            <a:r>
              <a:rPr lang="de-DE" sz="1600" dirty="0">
                <a:latin typeface="Gill Sans MT" panose="020B0502020104020203" pitchFamily="34" charset="0"/>
                <a:ea typeface="Times New Roman" panose="02020603050405020304" pitchFamily="18" charset="0"/>
              </a:rPr>
              <a:t>Videoanalyse für Personalauswahl, Bewerber-Assessment, Schulungen, Leistungsbeurteilung</a:t>
            </a:r>
          </a:p>
          <a:p>
            <a:pPr lvl="1"/>
            <a:endParaRPr lang="de-DE" sz="1600" b="1" dirty="0">
              <a:latin typeface="Gill Sans MT" panose="020B0502020104020203" pitchFamily="34" charset="0"/>
              <a:ea typeface="Times New Roman" panose="02020603050405020304" pitchFamily="18" charset="0"/>
            </a:endParaRPr>
          </a:p>
          <a:p>
            <a:pPr lvl="1"/>
            <a:r>
              <a:rPr lang="de-DE" sz="1600" b="1" dirty="0">
                <a:effectLst/>
                <a:latin typeface="Gill Sans MT" panose="020B0502020104020203" pitchFamily="34" charset="0"/>
                <a:ea typeface="Times New Roman" panose="02020603050405020304" pitchFamily="18" charset="0"/>
              </a:rPr>
              <a:t>			</a:t>
            </a:r>
            <a:r>
              <a:rPr lang="de-DE" sz="1600" dirty="0">
                <a:effectLst/>
                <a:latin typeface="Gill Sans MT" panose="020B0502020104020203" pitchFamily="34" charset="0"/>
                <a:ea typeface="Times New Roman" panose="02020603050405020304" pitchFamily="18" charset="0"/>
              </a:rPr>
              <a:t>Persönlichkeitsmerkmale Big-5-Modell (z. B. Extraversion, Gewissenhaftigkeit), 					Emotionsanalyse, Sprach- u. Kommunikationsstile (nach Karl Bühler u. Riggio), entspricht der 			DIN SPEC 91426 für Objektivität, Validität und Reliabilität</a:t>
            </a:r>
          </a:p>
          <a:p>
            <a:pPr lvl="1"/>
            <a:r>
              <a:rPr lang="de-DE" sz="1600" dirty="0">
                <a:latin typeface="Gill Sans MT" panose="020B0502020104020203" pitchFamily="34" charset="0"/>
                <a:ea typeface="Times New Roman" panose="02020603050405020304" pitchFamily="18" charset="0"/>
              </a:rPr>
              <a:t>			</a:t>
            </a:r>
          </a:p>
          <a:p>
            <a:pPr lvl="1"/>
            <a:r>
              <a:rPr lang="de-DE" sz="1600" dirty="0">
                <a:effectLst/>
                <a:latin typeface="Gill Sans MT" panose="020B0502020104020203" pitchFamily="34" charset="0"/>
                <a:ea typeface="Times New Roman" panose="02020603050405020304" pitchFamily="18" charset="0"/>
              </a:rPr>
              <a:t>			Bewertung Antwort auf vorgegebene Fragen, verbale und nonverbale Signale, wie Sprache, Mimik und 	Gestik, </a:t>
            </a:r>
            <a:r>
              <a:rPr lang="de-DE" sz="1600" dirty="0">
                <a:latin typeface="Gill Sans MT" panose="020B0502020104020203" pitchFamily="34" charset="0"/>
                <a:ea typeface="Times New Roman" panose="02020603050405020304" pitchFamily="18" charset="0"/>
              </a:rPr>
              <a:t>Beurteilung von </a:t>
            </a:r>
            <a:r>
              <a:rPr lang="de-DE" sz="1600" dirty="0">
                <a:effectLst/>
                <a:latin typeface="Gill Sans MT" panose="020B0502020104020203" pitchFamily="34" charset="0"/>
                <a:ea typeface="Times New Roman" panose="02020603050405020304" pitchFamily="18" charset="0"/>
              </a:rPr>
              <a:t>Kompetenzen wie Problemlösung oder Teamfähigkeit, Integration von 			</a:t>
            </a:r>
            <a:r>
              <a:rPr lang="de-DE" sz="1600" dirty="0" err="1">
                <a:solidFill>
                  <a:srgbClr val="000000"/>
                </a:solidFill>
                <a:effectLst/>
                <a:latin typeface="Gill Sans MT" panose="020B0502020104020203" pitchFamily="34" charset="0"/>
              </a:rPr>
              <a:t>Workday</a:t>
            </a:r>
            <a:r>
              <a:rPr lang="de-DE" sz="1600" dirty="0">
                <a:solidFill>
                  <a:srgbClr val="000000"/>
                </a:solidFill>
                <a:effectLst/>
                <a:latin typeface="Gill Sans MT" panose="020B0502020104020203" pitchFamily="34" charset="0"/>
              </a:rPr>
              <a:t> oder SAP SuccessFactors</a:t>
            </a:r>
          </a:p>
          <a:p>
            <a:pPr lvl="1"/>
            <a:endParaRPr lang="de-DE" sz="1600" dirty="0">
              <a:solidFill>
                <a:srgbClr val="000000"/>
              </a:solidFill>
              <a:latin typeface="Gill Sans MT" panose="020B0502020104020203" pitchFamily="34" charset="0"/>
            </a:endParaRPr>
          </a:p>
          <a:p>
            <a:pPr lvl="1"/>
            <a:r>
              <a:rPr lang="de-DE" sz="1600" dirty="0">
                <a:solidFill>
                  <a:srgbClr val="000000"/>
                </a:solidFill>
                <a:effectLst/>
                <a:latin typeface="Gill Sans MT" panose="020B0502020104020203" pitchFamily="34" charset="0"/>
              </a:rPr>
              <a:t>			Verhaltensanalysen für Persönlichkeits- und Kulturfit-Bewertungen, sofortige Analysen zu 			Sprache, Mimik und Gestik</a:t>
            </a:r>
          </a:p>
          <a:p>
            <a:pPr lvl="1"/>
            <a:endParaRPr lang="de-DE" sz="1600" dirty="0">
              <a:solidFill>
                <a:srgbClr val="000000"/>
              </a:solidFill>
              <a:effectLst/>
              <a:latin typeface="Gill Sans MT" panose="020B0502020104020203" pitchFamily="34"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Verbesserung Objektivität und Skalierbarkeit von HR-Prozessen, Reduzierung Bias und Förderung datengetriebener Entscheidungen </a:t>
            </a: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Nachteile: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Hohe Anfangsinvestition, Vorurteile aus Trainingsdaten,  Akzeptanz, sensible Daten (DSGVO, </a:t>
            </a:r>
            <a:r>
              <a:rPr lang="de-DE" sz="1600" dirty="0">
                <a:solidFill>
                  <a:srgbClr val="000000"/>
                </a:solidFill>
                <a:effectLst/>
                <a:latin typeface="Gill Sans MT" panose="020B0502020104020203" pitchFamily="34" charset="0"/>
              </a:rPr>
              <a:t>EU AI Act),  Analyse Gesichtsausdrücke Eingriff in die Privatsphäre </a:t>
            </a: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7DBC4385-E36D-1278-6EF8-83D3CC89A7F2}"/>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8BE67DC7-64DC-F9EE-ED9F-D9A48815585D}"/>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14</a:t>
            </a:fld>
            <a:endParaRPr lang="de-DE" sz="4000" noProof="0" dirty="0">
              <a:solidFill>
                <a:schemeClr val="bg1">
                  <a:lumMod val="85000"/>
                </a:schemeClr>
              </a:solidFill>
            </a:endParaRPr>
          </a:p>
        </p:txBody>
      </p:sp>
      <p:pic>
        <p:nvPicPr>
          <p:cNvPr id="8" name="Grafik 7" descr="Ein Bild, das Text, Schrift, Screenshot, Grafiken enthält.&#10;&#10;KI-generierte Inhalte können fehlerhaft sein.">
            <a:extLst>
              <a:ext uri="{FF2B5EF4-FFF2-40B4-BE49-F238E27FC236}">
                <a16:creationId xmlns:a16="http://schemas.microsoft.com/office/drawing/2014/main" id="{9B717674-92C7-31F5-61B6-FBAE8CDCD1CD}"/>
              </a:ext>
            </a:extLst>
          </p:cNvPr>
          <p:cNvPicPr>
            <a:picLocks noChangeAspect="1"/>
          </p:cNvPicPr>
          <p:nvPr/>
        </p:nvPicPr>
        <p:blipFill>
          <a:blip r:embed="rId4"/>
          <a:srcRect b="63424"/>
          <a:stretch/>
        </p:blipFill>
        <p:spPr>
          <a:xfrm>
            <a:off x="632923" y="2889106"/>
            <a:ext cx="1495368" cy="225823"/>
          </a:xfrm>
          <a:prstGeom prst="rect">
            <a:avLst/>
          </a:prstGeom>
        </p:spPr>
      </p:pic>
      <p:pic>
        <p:nvPicPr>
          <p:cNvPr id="11" name="Grafik 10" descr="Ein Bild, das Schrift, Logo, Grafiken, Symbol enthält.&#10;&#10;KI-generierte Inhalte können fehlerhaft sein.">
            <a:extLst>
              <a:ext uri="{FF2B5EF4-FFF2-40B4-BE49-F238E27FC236}">
                <a16:creationId xmlns:a16="http://schemas.microsoft.com/office/drawing/2014/main" id="{367315B3-5CAC-1EFD-6DE6-283242C8E6F3}"/>
              </a:ext>
            </a:extLst>
          </p:cNvPr>
          <p:cNvPicPr>
            <a:picLocks noChangeAspect="1"/>
          </p:cNvPicPr>
          <p:nvPr/>
        </p:nvPicPr>
        <p:blipFill>
          <a:blip r:embed="rId5"/>
          <a:stretch>
            <a:fillRect/>
          </a:stretch>
        </p:blipFill>
        <p:spPr>
          <a:xfrm>
            <a:off x="706549" y="3970057"/>
            <a:ext cx="1348115" cy="375594"/>
          </a:xfrm>
          <a:prstGeom prst="rect">
            <a:avLst/>
          </a:prstGeom>
        </p:spPr>
      </p:pic>
      <p:pic>
        <p:nvPicPr>
          <p:cNvPr id="16" name="Grafik 15" descr="Ein Bild, das Schrift, Logo, Grafiken, Electric Blue (Farbe) enthält.&#10;&#10;KI-generierte Inhalte können fehlerhaft sein.">
            <a:extLst>
              <a:ext uri="{FF2B5EF4-FFF2-40B4-BE49-F238E27FC236}">
                <a16:creationId xmlns:a16="http://schemas.microsoft.com/office/drawing/2014/main" id="{2A0FED9D-08BD-D34B-6351-3DD203D5BDC7}"/>
              </a:ext>
            </a:extLst>
          </p:cNvPr>
          <p:cNvPicPr>
            <a:picLocks noChangeAspect="1"/>
          </p:cNvPicPr>
          <p:nvPr/>
        </p:nvPicPr>
        <p:blipFill>
          <a:blip r:embed="rId6"/>
          <a:stretch>
            <a:fillRect/>
          </a:stretch>
        </p:blipFill>
        <p:spPr>
          <a:xfrm>
            <a:off x="603232" y="4868500"/>
            <a:ext cx="1309114" cy="350419"/>
          </a:xfrm>
          <a:prstGeom prst="rect">
            <a:avLst/>
          </a:prstGeom>
        </p:spPr>
      </p:pic>
      <p:pic>
        <p:nvPicPr>
          <p:cNvPr id="20" name="Grafik 19" descr="Ein Bild, das Text, Menschliches Gesicht, Kosmetik, Wimper enthält.&#10;&#10;KI-generierte Inhalte können fehlerhaft sein.">
            <a:extLst>
              <a:ext uri="{FF2B5EF4-FFF2-40B4-BE49-F238E27FC236}">
                <a16:creationId xmlns:a16="http://schemas.microsoft.com/office/drawing/2014/main" id="{0797258D-565F-FC9E-0D8C-FAEA3C595A55}"/>
              </a:ext>
            </a:extLst>
          </p:cNvPr>
          <p:cNvPicPr>
            <a:picLocks noChangeAspect="1"/>
          </p:cNvPicPr>
          <p:nvPr/>
        </p:nvPicPr>
        <p:blipFill>
          <a:blip r:embed="rId7">
            <a:alphaModFix amt="19000"/>
          </a:blip>
          <a:srcRect l="55357"/>
          <a:stretch/>
        </p:blipFill>
        <p:spPr>
          <a:xfrm>
            <a:off x="3374571" y="267165"/>
            <a:ext cx="5442857" cy="5080000"/>
          </a:xfrm>
          <a:prstGeom prst="rect">
            <a:avLst/>
          </a:prstGeom>
          <a:effectLst>
            <a:softEdge rad="393700"/>
          </a:effectLst>
        </p:spPr>
      </p:pic>
    </p:spTree>
    <p:extLst>
      <p:ext uri="{BB962C8B-B14F-4D97-AF65-F5344CB8AC3E}">
        <p14:creationId xmlns:p14="http://schemas.microsoft.com/office/powerpoint/2010/main" val="144966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F68A26-FB5D-0F8B-8D3C-18B0662C1A90}"/>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B1C89BBC-DF1C-43BE-9B42-06C4EFAE0EED}"/>
              </a:ext>
            </a:extLst>
          </p:cNvPr>
          <p:cNvSpPr txBox="1"/>
          <p:nvPr/>
        </p:nvSpPr>
        <p:spPr>
          <a:xfrm>
            <a:off x="248787" y="627630"/>
            <a:ext cx="9685787" cy="18308089"/>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(3c) Anwendungen in der Personalentwicklung</a:t>
            </a:r>
          </a:p>
          <a:p>
            <a:endParaRPr lang="de-DE" sz="1100" dirty="0">
              <a:latin typeface="Gill Sans MT" panose="020B0502020104020203" pitchFamily="34" charset="0"/>
            </a:endParaRP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err="1">
                <a:effectLst/>
                <a:latin typeface="Gill Sans MT" panose="020B0502020104020203" pitchFamily="34" charset="0"/>
                <a:ea typeface="Times New Roman" panose="02020603050405020304" pitchFamily="18" charset="0"/>
              </a:rPr>
              <a:t>Skill</a:t>
            </a:r>
            <a:r>
              <a:rPr lang="de-DE" b="1" dirty="0">
                <a:effectLst/>
                <a:latin typeface="Gill Sans MT" panose="020B0502020104020203" pitchFamily="34" charset="0"/>
                <a:ea typeface="Times New Roman" panose="02020603050405020304" pitchFamily="18" charset="0"/>
              </a:rPr>
              <a:t>-Gap-Analysen</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Anwendung:  </a:t>
            </a:r>
            <a:r>
              <a:rPr lang="de-DE" sz="1600" dirty="0">
                <a:latin typeface="Gill Sans MT" panose="020B0502020104020203" pitchFamily="34" charset="0"/>
                <a:ea typeface="Times New Roman" panose="02020603050405020304" pitchFamily="18" charset="0"/>
              </a:rPr>
              <a:t>Lücken zwischen vorhandenen und benötigten Kompetenzen von Mitarbeitenden systematisch identifizieren und gezielte Maßnahmen vorschlagen. Maschinelles Lernen, Datenanalysen und generative KI nutzen, um zu entscheiden, Prozesse zu automatisieren und personalisierte Lernpfade zu erstellen.</a:t>
            </a:r>
          </a:p>
          <a:p>
            <a:pPr lvl="1"/>
            <a:endParaRPr lang="de-DE" sz="1600" dirty="0">
              <a:latin typeface="Gill Sans MT" panose="020B0502020104020203" pitchFamily="34" charset="0"/>
              <a:ea typeface="Times New Roman" panose="02020603050405020304" pitchFamily="18" charset="0"/>
            </a:endParaRPr>
          </a:p>
          <a:p>
            <a:pPr lvl="1"/>
            <a:r>
              <a:rPr lang="de-DE" sz="1600" dirty="0">
                <a:latin typeface="Gill Sans MT" panose="020B0502020104020203" pitchFamily="34" charset="0"/>
                <a:ea typeface="Times New Roman" panose="02020603050405020304" pitchFamily="18" charset="0"/>
              </a:rPr>
              <a:t>			</a:t>
            </a:r>
            <a:r>
              <a:rPr lang="de-DE" sz="1600" dirty="0">
                <a:effectLst/>
                <a:latin typeface="Gill Sans MT" panose="020B0502020104020203" pitchFamily="34" charset="0"/>
                <a:ea typeface="Times New Roman" panose="02020603050405020304" pitchFamily="18" charset="0"/>
              </a:rPr>
              <a:t>Identifiziert Kompetenzlücken in Echtzeit durch Vergleich der aktuellen Fähigkeiten mit den </a:t>
            </a:r>
            <a:r>
              <a:rPr lang="de-DE" sz="1600" dirty="0" err="1">
                <a:effectLst/>
                <a:latin typeface="Gill Sans MT" panose="020B0502020104020203" pitchFamily="34" charset="0"/>
                <a:ea typeface="Times New Roman" panose="02020603050405020304" pitchFamily="18" charset="0"/>
              </a:rPr>
              <a:t>Anforderun</a:t>
            </a:r>
            <a:r>
              <a:rPr lang="de-DE" sz="1600" dirty="0">
                <a:effectLst/>
                <a:latin typeface="Gill Sans MT" panose="020B0502020104020203" pitchFamily="34" charset="0"/>
                <a:ea typeface="Times New Roman" panose="02020603050405020304" pitchFamily="18" charset="0"/>
              </a:rPr>
              <a:t>	</a:t>
            </a:r>
            <a:r>
              <a:rPr lang="de-DE" sz="1600" dirty="0">
                <a:latin typeface="Gill Sans MT" panose="020B0502020104020203" pitchFamily="34" charset="0"/>
                <a:ea typeface="Times New Roman" panose="02020603050405020304" pitchFamily="18" charset="0"/>
              </a:rPr>
              <a:t>Anforderungen </a:t>
            </a:r>
            <a:r>
              <a:rPr lang="de-DE" sz="1600" dirty="0">
                <a:effectLst/>
                <a:latin typeface="Gill Sans MT" panose="020B0502020104020203" pitchFamily="34" charset="0"/>
                <a:ea typeface="Times New Roman" panose="02020603050405020304" pitchFamily="18" charset="0"/>
              </a:rPr>
              <a:t>von Rollen oder Projekten</a:t>
            </a:r>
            <a:r>
              <a:rPr lang="de-DE" sz="1600" dirty="0">
                <a:latin typeface="Gill Sans MT" panose="020B0502020104020203" pitchFamily="34" charset="0"/>
                <a:ea typeface="Times New Roman" panose="02020603050405020304" pitchFamily="18" charset="0"/>
              </a:rPr>
              <a:t>. </a:t>
            </a:r>
            <a:r>
              <a:rPr lang="de-DE" sz="1600" dirty="0">
                <a:effectLst/>
                <a:latin typeface="Gill Sans MT" panose="020B0502020104020203" pitchFamily="34" charset="0"/>
                <a:ea typeface="Times New Roman" panose="02020603050405020304" pitchFamily="18" charset="0"/>
              </a:rPr>
              <a:t>Basierend auf Daten wie Berufsbezeichnungen, 			Teamerfahrung und Betriebszugehörigkeit. Integration in </a:t>
            </a:r>
            <a:r>
              <a:rPr lang="de-DE" sz="1600" dirty="0" err="1">
                <a:effectLst/>
                <a:latin typeface="Gill Sans MT" panose="020B0502020104020203" pitchFamily="34" charset="0"/>
                <a:ea typeface="Times New Roman" panose="02020603050405020304" pitchFamily="18" charset="0"/>
              </a:rPr>
              <a:t>Skill</a:t>
            </a:r>
            <a:r>
              <a:rPr lang="de-DE" sz="1600" dirty="0">
                <a:effectLst/>
                <a:latin typeface="Gill Sans MT" panose="020B0502020104020203" pitchFamily="34" charset="0"/>
                <a:ea typeface="Times New Roman" panose="02020603050405020304" pitchFamily="18" charset="0"/>
              </a:rPr>
              <a:t>-Matrizen und Organigrammen. 			Findet interne Fachkräfte, um Schulungsinhalte zu erstellen</a:t>
            </a:r>
          </a:p>
          <a:p>
            <a:pPr lvl="1"/>
            <a:r>
              <a:rPr lang="de-DE" sz="1600" dirty="0">
                <a:effectLst/>
                <a:latin typeface="Gill Sans MT" panose="020B0502020104020203" pitchFamily="34" charset="0"/>
                <a:ea typeface="Times New Roman" panose="02020603050405020304" pitchFamily="18" charset="0"/>
              </a:rPr>
              <a:t>  </a:t>
            </a:r>
          </a:p>
          <a:p>
            <a:pPr lvl="1"/>
            <a:r>
              <a:rPr lang="de-DE" sz="1600" dirty="0">
                <a:latin typeface="Gill Sans MT" panose="020B0502020104020203" pitchFamily="34" charset="0"/>
                <a:ea typeface="Times New Roman" panose="02020603050405020304" pitchFamily="18" charset="0"/>
              </a:rPr>
              <a:t>			</a:t>
            </a:r>
            <a:r>
              <a:rPr lang="de-DE" sz="1600" dirty="0">
                <a:solidFill>
                  <a:srgbClr val="000000"/>
                </a:solidFill>
                <a:effectLst/>
                <a:latin typeface="Gill Sans MT" panose="020B0502020104020203" pitchFamily="34" charset="0"/>
              </a:rPr>
              <a:t>Bewertung aktueller Fähigkeiten gegenüber Unternehmenszielen und 							Rollenanforderungen. Kursbibliothek für </a:t>
            </a:r>
            <a:r>
              <a:rPr lang="de-DE" sz="1600" dirty="0" err="1">
                <a:solidFill>
                  <a:srgbClr val="000000"/>
                </a:solidFill>
                <a:effectLst/>
                <a:latin typeface="Gill Sans MT" panose="020B0502020104020203" pitchFamily="34" charset="0"/>
              </a:rPr>
              <a:t>Upskilling</a:t>
            </a:r>
            <a:r>
              <a:rPr lang="de-DE" sz="1600" dirty="0">
                <a:solidFill>
                  <a:srgbClr val="000000"/>
                </a:solidFill>
                <a:effectLst/>
                <a:latin typeface="Gill Sans MT" panose="020B0502020104020203" pitchFamily="34" charset="0"/>
              </a:rPr>
              <a:t> und </a:t>
            </a:r>
            <a:r>
              <a:rPr lang="de-DE" sz="1600" dirty="0" err="1">
                <a:solidFill>
                  <a:srgbClr val="000000"/>
                </a:solidFill>
                <a:effectLst/>
                <a:latin typeface="Gill Sans MT" panose="020B0502020104020203" pitchFamily="34" charset="0"/>
              </a:rPr>
              <a:t>Reskilling</a:t>
            </a:r>
            <a:r>
              <a:rPr lang="de-DE" sz="1600" dirty="0">
                <a:solidFill>
                  <a:srgbClr val="000000"/>
                </a:solidFill>
                <a:latin typeface="Gill Sans MT" panose="020B0502020104020203" pitchFamily="34" charset="0"/>
              </a:rPr>
              <a:t>.  </a:t>
            </a:r>
            <a:r>
              <a:rPr lang="de-DE" sz="1600" dirty="0">
                <a:solidFill>
                  <a:srgbClr val="000000"/>
                </a:solidFill>
                <a:effectLst/>
                <a:latin typeface="Gill Sans MT" panose="020B0502020104020203" pitchFamily="34" charset="0"/>
              </a:rPr>
              <a:t>Analysen von 					Hard- und Soft-Skills. Verknüpfung mit HR-Systemen</a:t>
            </a:r>
          </a:p>
          <a:p>
            <a:pPr lvl="1"/>
            <a:r>
              <a:rPr lang="de-DE" sz="1600" dirty="0">
                <a:solidFill>
                  <a:srgbClr val="000000"/>
                </a:solidFill>
                <a:latin typeface="Arial" panose="020B0604020202020204" pitchFamily="34" charset="0"/>
              </a:rPr>
              <a:t>Viele weitere </a:t>
            </a:r>
            <a:r>
              <a:rPr lang="de-DE" sz="1600" dirty="0">
                <a:solidFill>
                  <a:srgbClr val="000000"/>
                </a:solidFill>
                <a:effectLst/>
                <a:latin typeface="Arial" panose="020B0604020202020204" pitchFamily="34" charset="0"/>
              </a:rPr>
              <a:t>…</a:t>
            </a:r>
          </a:p>
          <a:p>
            <a:pPr lvl="1"/>
            <a:endParaRPr lang="de-DE" sz="1600" dirty="0">
              <a:solidFill>
                <a:srgbClr val="000000"/>
              </a:solidFill>
              <a:effectLst/>
              <a:latin typeface="Arial" panose="020B0604020202020204" pitchFamily="34"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Zeitersparnis, Personalisierung, detaillierte Analysen und Echtzeit-Berichte, Förderung interner Karriereentwicklung, um Leistungsträger zu binden</a:t>
            </a: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51BCDFDC-D2B7-F238-E331-3F429FF54552}"/>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AD05B83E-C3C4-DA79-2B81-29ED41FBBDF7}"/>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15</a:t>
            </a:fld>
            <a:endParaRPr lang="de-DE" sz="4000" noProof="0" dirty="0">
              <a:solidFill>
                <a:schemeClr val="bg1">
                  <a:lumMod val="85000"/>
                </a:schemeClr>
              </a:solidFill>
            </a:endParaRPr>
          </a:p>
        </p:txBody>
      </p:sp>
      <p:pic>
        <p:nvPicPr>
          <p:cNvPr id="3" name="Grafik 2" descr="Ein Bild, das Schrift, Grafiken, Logo, Text enthält.&#10;&#10;KI-generierte Inhalte können fehlerhaft sein.">
            <a:extLst>
              <a:ext uri="{FF2B5EF4-FFF2-40B4-BE49-F238E27FC236}">
                <a16:creationId xmlns:a16="http://schemas.microsoft.com/office/drawing/2014/main" id="{E2DB884B-CD8F-B580-C52D-BD7CB1B65861}"/>
              </a:ext>
            </a:extLst>
          </p:cNvPr>
          <p:cNvPicPr>
            <a:picLocks noChangeAspect="1"/>
          </p:cNvPicPr>
          <p:nvPr/>
        </p:nvPicPr>
        <p:blipFill>
          <a:blip r:embed="rId4"/>
          <a:stretch>
            <a:fillRect/>
          </a:stretch>
        </p:blipFill>
        <p:spPr>
          <a:xfrm>
            <a:off x="450056" y="3429000"/>
            <a:ext cx="1550194" cy="402173"/>
          </a:xfrm>
          <a:prstGeom prst="rect">
            <a:avLst/>
          </a:prstGeom>
        </p:spPr>
      </p:pic>
      <p:pic>
        <p:nvPicPr>
          <p:cNvPr id="5" name="Grafik 4">
            <a:extLst>
              <a:ext uri="{FF2B5EF4-FFF2-40B4-BE49-F238E27FC236}">
                <a16:creationId xmlns:a16="http://schemas.microsoft.com/office/drawing/2014/main" id="{6879CF9C-7B91-A747-79A9-1EDA8DB7FEB3}"/>
              </a:ext>
            </a:extLst>
          </p:cNvPr>
          <p:cNvPicPr>
            <a:picLocks noChangeAspect="1"/>
          </p:cNvPicPr>
          <p:nvPr/>
        </p:nvPicPr>
        <p:blipFill>
          <a:blip r:embed="rId5"/>
          <a:stretch>
            <a:fillRect/>
          </a:stretch>
        </p:blipFill>
        <p:spPr>
          <a:xfrm>
            <a:off x="352195" y="4569116"/>
            <a:ext cx="1648055" cy="371527"/>
          </a:xfrm>
          <a:prstGeom prst="rect">
            <a:avLst/>
          </a:prstGeom>
        </p:spPr>
      </p:pic>
    </p:spTree>
    <p:extLst>
      <p:ext uri="{BB962C8B-B14F-4D97-AF65-F5344CB8AC3E}">
        <p14:creationId xmlns:p14="http://schemas.microsoft.com/office/powerpoint/2010/main" val="331733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27343-5F33-0489-3792-ABDDD0AA7155}"/>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A4343AD8-7AF5-F5ED-0F23-1F134C727DAA}"/>
              </a:ext>
            </a:extLst>
          </p:cNvPr>
          <p:cNvSpPr txBox="1"/>
          <p:nvPr/>
        </p:nvSpPr>
        <p:spPr>
          <a:xfrm>
            <a:off x="248787" y="627630"/>
            <a:ext cx="9685787" cy="19002638"/>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(3c) Anwendungen in der Personalentwicklung</a:t>
            </a:r>
          </a:p>
          <a:p>
            <a:endParaRPr lang="de-DE" sz="1100" dirty="0">
              <a:latin typeface="Gill Sans MT" panose="020B0502020104020203" pitchFamily="34" charset="0"/>
            </a:endParaRP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Karriereplanung und Entwicklungsvorschläge</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Anwendung:  </a:t>
            </a:r>
            <a:r>
              <a:rPr lang="de-DE" sz="1600" dirty="0">
                <a:latin typeface="Gill Sans MT" panose="020B0502020104020203" pitchFamily="34" charset="0"/>
                <a:ea typeface="Times New Roman" panose="02020603050405020304" pitchFamily="18" charset="0"/>
              </a:rPr>
              <a:t>Kompetenz- und Lückenanalyse im Vergleich mit zukünftigen Rollen oder Markttrends,</a:t>
            </a:r>
          </a:p>
          <a:p>
            <a:pPr lvl="1"/>
            <a:r>
              <a:rPr lang="de-DE" sz="1600" dirty="0" err="1">
                <a:latin typeface="Gill Sans MT" panose="020B0502020104020203" pitchFamily="34" charset="0"/>
                <a:ea typeface="Times New Roman" panose="02020603050405020304" pitchFamily="18" charset="0"/>
              </a:rPr>
              <a:t>Predictive</a:t>
            </a:r>
            <a:r>
              <a:rPr lang="de-DE" sz="1600" dirty="0">
                <a:latin typeface="Gill Sans MT" panose="020B0502020104020203" pitchFamily="34" charset="0"/>
                <a:ea typeface="Times New Roman" panose="02020603050405020304" pitchFamily="18" charset="0"/>
              </a:rPr>
              <a:t> Analytics für Karriereentwicklung, Karriere-Chatbots und virtuelle Berater, </a:t>
            </a:r>
            <a:r>
              <a:rPr lang="de-DE" sz="1600" dirty="0" err="1">
                <a:latin typeface="Gill Sans MT" panose="020B0502020104020203" pitchFamily="34" charset="0"/>
                <a:ea typeface="Times New Roman" panose="02020603050405020304" pitchFamily="18" charset="0"/>
              </a:rPr>
              <a:t>Matching</a:t>
            </a:r>
            <a:r>
              <a:rPr lang="de-DE" sz="1600" dirty="0">
                <a:latin typeface="Gill Sans MT" panose="020B0502020104020203" pitchFamily="34" charset="0"/>
                <a:ea typeface="Times New Roman" panose="02020603050405020304" pitchFamily="18" charset="0"/>
              </a:rPr>
              <a:t> von Mitarbeitern mit Projekten oder Rollen, Feedback- und Mentoring-Empfehlungen  </a:t>
            </a:r>
          </a:p>
          <a:p>
            <a:pPr lvl="1"/>
            <a:endParaRPr lang="de-DE" sz="1600" dirty="0">
              <a:latin typeface="Gill Sans MT" panose="020B0502020104020203" pitchFamily="34" charset="0"/>
              <a:ea typeface="Times New Roman" panose="02020603050405020304" pitchFamily="18" charset="0"/>
            </a:endParaRPr>
          </a:p>
          <a:p>
            <a:pPr lvl="1"/>
            <a:r>
              <a:rPr lang="de-DE" sz="1600" dirty="0">
                <a:latin typeface="Gill Sans MT" panose="020B0502020104020203" pitchFamily="34" charset="0"/>
                <a:ea typeface="Times New Roman" panose="02020603050405020304" pitchFamily="18" charset="0"/>
              </a:rPr>
              <a:t> 			</a:t>
            </a:r>
            <a:r>
              <a:rPr lang="de-DE" sz="1600" dirty="0">
                <a:effectLst/>
                <a:latin typeface="Gill Sans MT" panose="020B0502020104020203" pitchFamily="34" charset="0"/>
                <a:ea typeface="Times New Roman" panose="02020603050405020304" pitchFamily="18" charset="0"/>
              </a:rPr>
              <a:t>Analysiert Leistungsdaten, Kompetenzen und Karrierepräferenzen, um individuelle 					Karrierewege vorzuschlagen. </a:t>
            </a:r>
            <a:r>
              <a:rPr lang="de-DE" sz="1600" dirty="0">
                <a:latin typeface="Gill Sans MT" panose="020B0502020104020203" pitchFamily="34" charset="0"/>
                <a:ea typeface="Times New Roman" panose="02020603050405020304" pitchFamily="18" charset="0"/>
              </a:rPr>
              <a:t>Empfehlung</a:t>
            </a:r>
            <a:r>
              <a:rPr lang="de-DE" sz="1600" dirty="0">
                <a:effectLst/>
                <a:latin typeface="Gill Sans MT" panose="020B0502020104020203" pitchFamily="34" charset="0"/>
                <a:ea typeface="Times New Roman" panose="02020603050405020304" pitchFamily="18" charset="0"/>
              </a:rPr>
              <a:t> passende Rollen, Projekte oder Weiterbildungen. 			Schulungsempfehlungen basierend auf Lernstil, Kenntnislücken und beruflichen Zielen.</a:t>
            </a:r>
          </a:p>
          <a:p>
            <a:pPr lvl="1"/>
            <a:r>
              <a:rPr lang="de-DE" sz="1600" dirty="0">
                <a:effectLst/>
                <a:latin typeface="Gill Sans MT" panose="020B0502020104020203" pitchFamily="34" charset="0"/>
                <a:ea typeface="Times New Roman" panose="02020603050405020304" pitchFamily="18" charset="0"/>
              </a:rPr>
              <a:t>  </a:t>
            </a:r>
          </a:p>
          <a:p>
            <a:pPr lvl="1"/>
            <a:r>
              <a:rPr lang="de-DE" sz="1600" dirty="0">
                <a:latin typeface="Gill Sans MT" panose="020B0502020104020203" pitchFamily="34" charset="0"/>
                <a:ea typeface="Times New Roman" panose="02020603050405020304" pitchFamily="18" charset="0"/>
              </a:rPr>
              <a:t>			Systematisierung durch „</a:t>
            </a:r>
            <a:r>
              <a:rPr lang="de-DE" sz="1600" dirty="0">
                <a:solidFill>
                  <a:srgbClr val="000000"/>
                </a:solidFill>
                <a:effectLst/>
                <a:latin typeface="Gill Sans MT" panose="020B0502020104020203" pitchFamily="34" charset="0"/>
              </a:rPr>
              <a:t>Kompetenzontologien“ für Entwicklungspfade. Objektive Bewertung 			von Kreativität und emotionale Intelligenz durch NLP und maschinelles lernen. Prognose 				Prognose zukünftiger Leistung und Karrierepotenziale basierend auf historischen Daten </a:t>
            </a:r>
            <a:endParaRPr lang="de-DE" sz="1600" dirty="0">
              <a:solidFill>
                <a:srgbClr val="000000"/>
              </a:solidFill>
              <a:effectLst/>
              <a:latin typeface="Arial" panose="020B0604020202020204" pitchFamily="34" charset="0"/>
            </a:endParaRPr>
          </a:p>
          <a:p>
            <a:pPr lvl="1"/>
            <a:endParaRPr lang="de-DE" sz="1600" dirty="0">
              <a:solidFill>
                <a:srgbClr val="000000"/>
              </a:solidFill>
              <a:effectLst/>
              <a:latin typeface="Arial" panose="020B0604020202020204" pitchFamily="34"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cs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Zeitersparnis bis zu 70 % der Zeit bei der Erstellung von Schulungsplänen, maßgeschneiderte Personalisierung, datengetriebene Entscheidungen, Bias-Reduktion, Zukunftsorientierung, Steigerung der Arbeitgeberattraktivität</a:t>
            </a: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13400805-C86B-EDCD-CBCA-A3496A068BA8}"/>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684740F9-D7F6-7C5D-F146-077A58095FD9}"/>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16</a:t>
            </a:fld>
            <a:endParaRPr lang="de-DE" sz="4000" noProof="0" dirty="0">
              <a:solidFill>
                <a:schemeClr val="bg1">
                  <a:lumMod val="85000"/>
                </a:schemeClr>
              </a:solidFill>
            </a:endParaRPr>
          </a:p>
        </p:txBody>
      </p:sp>
      <p:pic>
        <p:nvPicPr>
          <p:cNvPr id="4" name="Grafik 3" descr="Ein Bild, das Schrift, Logo, Grafiken, Design enthält.&#10;&#10;KI-generierte Inhalte können fehlerhaft sein.">
            <a:extLst>
              <a:ext uri="{FF2B5EF4-FFF2-40B4-BE49-F238E27FC236}">
                <a16:creationId xmlns:a16="http://schemas.microsoft.com/office/drawing/2014/main" id="{A46A1950-90EC-3F37-508E-8D53440641B5}"/>
              </a:ext>
            </a:extLst>
          </p:cNvPr>
          <p:cNvPicPr>
            <a:picLocks noChangeAspect="1"/>
          </p:cNvPicPr>
          <p:nvPr/>
        </p:nvPicPr>
        <p:blipFill>
          <a:blip r:embed="rId4"/>
          <a:stretch>
            <a:fillRect/>
          </a:stretch>
        </p:blipFill>
        <p:spPr>
          <a:xfrm>
            <a:off x="689530" y="3429000"/>
            <a:ext cx="1143160" cy="523948"/>
          </a:xfrm>
          <a:prstGeom prst="rect">
            <a:avLst/>
          </a:prstGeom>
        </p:spPr>
      </p:pic>
      <p:pic>
        <p:nvPicPr>
          <p:cNvPr id="7" name="Grafik 6">
            <a:extLst>
              <a:ext uri="{FF2B5EF4-FFF2-40B4-BE49-F238E27FC236}">
                <a16:creationId xmlns:a16="http://schemas.microsoft.com/office/drawing/2014/main" id="{1A3AC57D-D492-03E5-C03B-D9398A0DD23B}"/>
              </a:ext>
            </a:extLst>
          </p:cNvPr>
          <p:cNvPicPr>
            <a:picLocks noChangeAspect="1"/>
          </p:cNvPicPr>
          <p:nvPr/>
        </p:nvPicPr>
        <p:blipFill>
          <a:blip r:embed="rId5"/>
          <a:stretch>
            <a:fillRect/>
          </a:stretch>
        </p:blipFill>
        <p:spPr>
          <a:xfrm>
            <a:off x="494687" y="4400518"/>
            <a:ext cx="1532845" cy="233959"/>
          </a:xfrm>
          <a:prstGeom prst="rect">
            <a:avLst/>
          </a:prstGeom>
        </p:spPr>
      </p:pic>
    </p:spTree>
    <p:extLst>
      <p:ext uri="{BB962C8B-B14F-4D97-AF65-F5344CB8AC3E}">
        <p14:creationId xmlns:p14="http://schemas.microsoft.com/office/powerpoint/2010/main" val="356490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9538561-04D0-5093-4DA9-41AD2242055E}"/>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1AFBEB27-D615-4960-1DD7-E13E715D22E9}"/>
              </a:ext>
            </a:extLst>
          </p:cNvPr>
          <p:cNvSpPr txBox="1"/>
          <p:nvPr/>
        </p:nvSpPr>
        <p:spPr>
          <a:xfrm>
            <a:off x="248787" y="627630"/>
            <a:ext cx="9685787" cy="6955750"/>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(4) Ethische und rechtliche Probleme</a:t>
            </a:r>
          </a:p>
          <a:p>
            <a:endParaRPr lang="de-DE" sz="1100" dirty="0">
              <a:latin typeface="Gill Sans MT" panose="020B0502020104020203" pitchFamily="34" charset="0"/>
            </a:endParaRPr>
          </a:p>
          <a:p>
            <a:endParaRPr lang="de-DE" sz="1100" dirty="0">
              <a:latin typeface="Gill Sans MT" panose="020B0502020104020203" pitchFamily="34" charset="0"/>
            </a:endParaRPr>
          </a:p>
          <a:p>
            <a:pPr marL="742950" lvl="1" indent="-285750">
              <a:buFont typeface="Wingdings" panose="05000000000000000000" pitchFamily="2" charset="2"/>
              <a:buChar char="Ø"/>
            </a:pPr>
            <a:endParaRPr lang="de-DE" b="1"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Bias und Diskriminierung</a:t>
            </a: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a:t>
            </a:r>
            <a:r>
              <a:rPr lang="de-DE" sz="1600" dirty="0">
                <a:latin typeface="Gill Sans MT" panose="020B0502020104020203" pitchFamily="34" charset="0"/>
                <a:ea typeface="Times New Roman" panose="02020603050405020304" pitchFamily="18" charset="0"/>
              </a:rPr>
              <a:t> KI-Algorithmen können bestehende Vorurteile aus Trainingsdaten übernehmen </a:t>
            </a:r>
          </a:p>
          <a:p>
            <a:pPr lvl="1"/>
            <a:r>
              <a:rPr lang="de-DE" sz="1600" dirty="0">
                <a:latin typeface="Gill Sans MT" panose="020B0502020104020203" pitchFamily="34" charset="0"/>
                <a:ea typeface="Times New Roman" panose="02020603050405020304" pitchFamily="18" charset="0"/>
              </a:rPr>
              <a:t>(Bsp. Ethnie)</a:t>
            </a: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diverse Trainingsdaten, Qualitäts-Audits, Fairness-Algorithmen</a:t>
            </a:r>
          </a:p>
          <a:p>
            <a:pPr lvl="1"/>
            <a:endParaRPr lang="de-DE" sz="16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„Black Box“ (Transparenz und Nachvollziehbarkeit) </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 </a:t>
            </a:r>
            <a:r>
              <a:rPr lang="de-DE" sz="1600" dirty="0">
                <a:latin typeface="Gill Sans MT" panose="020B0502020104020203" pitchFamily="34" charset="0"/>
                <a:ea typeface="Times New Roman" panose="02020603050405020304" pitchFamily="18" charset="0"/>
              </a:rPr>
              <a:t>mangelnde Nachvollziehbarkeit und Transparenz der Entscheidungsprozesse komplexer KI-Modelle, insbesondere bei Deep-Learning-Algorithmen. Dies kann zu Misstrauen bei Mitarbeitenden, Bewerbern und Stakeholdern führen</a:t>
            </a: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Verwendung transparenter Algorithmen, </a:t>
            </a:r>
            <a:r>
              <a:rPr lang="de-DE" sz="1600" dirty="0">
                <a:solidFill>
                  <a:srgbClr val="000000"/>
                </a:solidFill>
                <a:effectLst/>
                <a:latin typeface="Gill Sans MT" panose="020B0502020104020203" pitchFamily="34" charset="0"/>
              </a:rPr>
              <a:t>Einsatz erklärbarer KI-Modelle </a:t>
            </a:r>
          </a:p>
          <a:p>
            <a:pPr lvl="1"/>
            <a:r>
              <a:rPr lang="de-DE" sz="1600" dirty="0" err="1">
                <a:latin typeface="Gill Sans MT" panose="020B0502020104020203" pitchFamily="34" charset="0"/>
                <a:ea typeface="Times New Roman" panose="02020603050405020304" pitchFamily="18" charset="0"/>
              </a:rPr>
              <a:t>Explainable</a:t>
            </a:r>
            <a:r>
              <a:rPr lang="de-DE" sz="1600" dirty="0">
                <a:latin typeface="Gill Sans MT" panose="020B0502020104020203" pitchFamily="34" charset="0"/>
                <a:ea typeface="Times New Roman" panose="02020603050405020304" pitchFamily="18" charset="0"/>
              </a:rPr>
              <a:t> AI, Feedback-Mechanismen, Regelmäßige Modell-Updates und Evaluierungen, Zugriff der Mitarbeiter auf Daten, Menschliche Überprüfung und hybride Entscheidungsfindung</a:t>
            </a:r>
          </a:p>
          <a:p>
            <a:pPr lvl="1"/>
            <a:endParaRPr lang="de-DE" sz="1600" dirty="0">
              <a:latin typeface="Gill Sans MT" panose="020B0502020104020203" pitchFamily="34" charset="0"/>
              <a:ea typeface="Times New Roman" panose="02020603050405020304" pitchFamily="18" charset="0"/>
            </a:endParaRPr>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0B83CD61-827B-409F-35E3-29544B05883D}"/>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3437F854-E34E-4CF9-D043-BEBCA4FCA802}"/>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17</a:t>
            </a:fld>
            <a:endParaRPr lang="de-DE" sz="4000" noProof="0" dirty="0">
              <a:solidFill>
                <a:schemeClr val="bg1">
                  <a:lumMod val="85000"/>
                </a:schemeClr>
              </a:solidFill>
            </a:endParaRPr>
          </a:p>
        </p:txBody>
      </p:sp>
      <p:pic>
        <p:nvPicPr>
          <p:cNvPr id="3" name="Grafik 2" descr="Ein Bild, das Grafiken, Darstellung, Clipart, Text enthält.&#10;&#10;KI-generierte Inhalte können fehlerhaft sein.">
            <a:extLst>
              <a:ext uri="{FF2B5EF4-FFF2-40B4-BE49-F238E27FC236}">
                <a16:creationId xmlns:a16="http://schemas.microsoft.com/office/drawing/2014/main" id="{B8184950-CB4D-1AC7-8B46-634B990A2435}"/>
              </a:ext>
            </a:extLst>
          </p:cNvPr>
          <p:cNvPicPr>
            <a:picLocks noChangeAspect="1"/>
          </p:cNvPicPr>
          <p:nvPr/>
        </p:nvPicPr>
        <p:blipFill>
          <a:blip r:embed="rId4"/>
          <a:srcRect l="15362"/>
          <a:stretch/>
        </p:blipFill>
        <p:spPr>
          <a:xfrm>
            <a:off x="8396210" y="995620"/>
            <a:ext cx="5159530" cy="3429000"/>
          </a:xfrm>
          <a:prstGeom prst="rect">
            <a:avLst/>
          </a:prstGeom>
          <a:effectLst>
            <a:softEdge rad="850900"/>
          </a:effectLst>
        </p:spPr>
      </p:pic>
    </p:spTree>
    <p:extLst>
      <p:ext uri="{BB962C8B-B14F-4D97-AF65-F5344CB8AC3E}">
        <p14:creationId xmlns:p14="http://schemas.microsoft.com/office/powerpoint/2010/main" val="297698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6C2948-E41F-5610-28A8-1FDD3D2C1F5B}"/>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D25CCFBD-BA63-0C9C-A6D7-2B5638593BDF}"/>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pic>
        <p:nvPicPr>
          <p:cNvPr id="3" name="Grafik 2" descr="Ein Bild, das Text, Screenshot, Diagramm, Schrift enthält.">
            <a:extLst>
              <a:ext uri="{FF2B5EF4-FFF2-40B4-BE49-F238E27FC236}">
                <a16:creationId xmlns:a16="http://schemas.microsoft.com/office/drawing/2014/main" id="{AF1A42E8-FE2E-E8BB-8281-9B4C24BCDF13}"/>
              </a:ext>
            </a:extLst>
          </p:cNvPr>
          <p:cNvPicPr>
            <a:picLocks noChangeAspect="1"/>
          </p:cNvPicPr>
          <p:nvPr/>
        </p:nvPicPr>
        <p:blipFill>
          <a:blip r:embed="rId4"/>
          <a:stretch>
            <a:fillRect/>
          </a:stretch>
        </p:blipFill>
        <p:spPr>
          <a:xfrm>
            <a:off x="6096000" y="178420"/>
            <a:ext cx="6579220" cy="5263376"/>
          </a:xfrm>
          <a:prstGeom prst="rect">
            <a:avLst/>
          </a:prstGeom>
        </p:spPr>
      </p:pic>
      <p:sp>
        <p:nvSpPr>
          <p:cNvPr id="12" name="Textfeld 11">
            <a:extLst>
              <a:ext uri="{FF2B5EF4-FFF2-40B4-BE49-F238E27FC236}">
                <a16:creationId xmlns:a16="http://schemas.microsoft.com/office/drawing/2014/main" id="{0DCE45A6-053C-DBBB-DB90-325559B35FEB}"/>
              </a:ext>
            </a:extLst>
          </p:cNvPr>
          <p:cNvSpPr txBox="1"/>
          <p:nvPr/>
        </p:nvSpPr>
        <p:spPr>
          <a:xfrm>
            <a:off x="248788" y="627630"/>
            <a:ext cx="6296978" cy="19733094"/>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(4) Ethische und rechtliche Probleme</a:t>
            </a:r>
          </a:p>
          <a:p>
            <a:endParaRPr lang="de-DE" sz="1100" dirty="0">
              <a:latin typeface="Gill Sans MT" panose="020B0502020104020203" pitchFamily="34" charset="0"/>
            </a:endParaRPr>
          </a:p>
          <a:p>
            <a:pPr lvl="1"/>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Verletzung der informationellen Autonomie und der Privatsphäre insb. bei sensiblen Daten und Datensammlung (Profilbildung)</a:t>
            </a:r>
          </a:p>
          <a:p>
            <a:pPr marL="742950" lvl="1" indent="-285750">
              <a:buFont typeface="Wingdings" panose="05000000000000000000" pitchFamily="2" charset="2"/>
              <a:buChar char="Ø"/>
            </a:pPr>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 </a:t>
            </a:r>
            <a:r>
              <a:rPr lang="de-DE" sz="1600" dirty="0">
                <a:latin typeface="Gill Sans MT" panose="020B0502020104020203" pitchFamily="34" charset="0"/>
                <a:ea typeface="Times New Roman" panose="02020603050405020304" pitchFamily="18" charset="0"/>
              </a:rPr>
              <a:t>Die Nutzung </a:t>
            </a:r>
            <a:r>
              <a:rPr lang="de-DE" sz="1600" dirty="0">
                <a:solidFill>
                  <a:srgbClr val="000000"/>
                </a:solidFill>
                <a:effectLst/>
                <a:latin typeface="Gill Sans MT" panose="020B0502020104020203" pitchFamily="34" charset="0"/>
              </a:rPr>
              <a:t>sensibler personenbezogene Daten (z. B. Lebensläufe, Leistungsberichte, Verhaltensanalysen) wirft Fragen      zu Datenschutz, Selbstbestimmung und potenziellen Eingriffen in    die Privatsphäre aus.</a:t>
            </a: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Einwilligung und transparente Kommunikation über Zweck, Umfang und Dauer der Nutzung, Datenminimierung und Zweckbindung, Datenschutz durch Technikgestaltung (Privacy </a:t>
            </a:r>
            <a:r>
              <a:rPr lang="de-DE" sz="1600" dirty="0" err="1">
                <a:latin typeface="Gill Sans MT" panose="020B0502020104020203" pitchFamily="34" charset="0"/>
                <a:ea typeface="Times New Roman" panose="02020603050405020304" pitchFamily="18" charset="0"/>
              </a:rPr>
              <a:t>by</a:t>
            </a:r>
            <a:r>
              <a:rPr lang="de-DE" sz="1600" dirty="0">
                <a:latin typeface="Gill Sans MT" panose="020B0502020104020203" pitchFamily="34" charset="0"/>
                <a:ea typeface="Times New Roman" panose="02020603050405020304" pitchFamily="18" charset="0"/>
              </a:rPr>
              <a:t> Design), Regelmäßige Datenschutz-Folgenabschätzungen (DPIA=DSFA), unabhängige Audits und Zertifizierungen</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endParaRPr lang="de-DE" sz="1600" dirty="0">
              <a:latin typeface="Gill Sans MT" panose="020B0502020104020203" pitchFamily="34" charset="0"/>
            </a:endParaRPr>
          </a:p>
          <a:p>
            <a:endParaRPr lang="de-DE" sz="1600" dirty="0">
              <a:latin typeface="Gill Sans MT" panose="020B0502020104020203" pitchFamily="34"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2003A51B-F1EF-0375-9405-65CEF662B054}"/>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18</a:t>
            </a:fld>
            <a:endParaRPr lang="de-DE" sz="4000" noProof="0" dirty="0">
              <a:solidFill>
                <a:schemeClr val="bg1">
                  <a:lumMod val="85000"/>
                </a:schemeClr>
              </a:solidFill>
            </a:endParaRPr>
          </a:p>
        </p:txBody>
      </p:sp>
    </p:spTree>
    <p:extLst>
      <p:ext uri="{BB962C8B-B14F-4D97-AF65-F5344CB8AC3E}">
        <p14:creationId xmlns:p14="http://schemas.microsoft.com/office/powerpoint/2010/main" val="80863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4D78CA2-E2CF-3F9D-8B8B-295DA8A6D762}"/>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FAD7B8F8-E6C9-68DD-F36B-89F7D2C0D2AD}"/>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4183DE5A-844E-45D5-DABC-82915D085C8E}"/>
              </a:ext>
            </a:extLst>
          </p:cNvPr>
          <p:cNvSpPr txBox="1"/>
          <p:nvPr/>
        </p:nvSpPr>
        <p:spPr>
          <a:xfrm>
            <a:off x="248788" y="627630"/>
            <a:ext cx="6296978" cy="21641309"/>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(4) Ethische und rechtliche Probleme</a:t>
            </a:r>
          </a:p>
          <a:p>
            <a:endParaRPr lang="de-DE" sz="1100" dirty="0">
              <a:latin typeface="Gill Sans MT" panose="020B0502020104020203" pitchFamily="34" charset="0"/>
            </a:endParaRPr>
          </a:p>
          <a:p>
            <a:pPr lvl="1"/>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Arbeitsplatzverlust</a:t>
            </a:r>
          </a:p>
          <a:p>
            <a:pPr marL="742950" lvl="1" indent="-285750">
              <a:buFont typeface="Wingdings" panose="05000000000000000000" pitchFamily="2" charset="2"/>
              <a:buChar char="Ø"/>
            </a:pPr>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 </a:t>
            </a:r>
            <a:r>
              <a:rPr lang="de-DE" sz="1600" dirty="0">
                <a:latin typeface="Gill Sans MT" panose="020B0502020104020203" pitchFamily="34" charset="0"/>
                <a:ea typeface="Times New Roman" panose="02020603050405020304" pitchFamily="18" charset="0"/>
              </a:rPr>
              <a:t>KI automatisiert repetitive Aufgaben, optimiert Prozesse und ersetzt teilweise menschliche Tätigkeiten. Dies kann zu Ängsten bei Mitarbeitenden, Widerstand gegen KI-Implementierungen und sozialen Spannungen führen. </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Umschulung und Weiterbildung (</a:t>
            </a:r>
            <a:r>
              <a:rPr lang="de-DE" sz="1600" dirty="0" err="1">
                <a:latin typeface="Gill Sans MT" panose="020B0502020104020203" pitchFamily="34" charset="0"/>
                <a:ea typeface="Times New Roman" panose="02020603050405020304" pitchFamily="18" charset="0"/>
              </a:rPr>
              <a:t>Upskilling</a:t>
            </a:r>
            <a:r>
              <a:rPr lang="de-DE" sz="1600" dirty="0">
                <a:latin typeface="Gill Sans MT" panose="020B0502020104020203" pitchFamily="34" charset="0"/>
                <a:ea typeface="Times New Roman" panose="02020603050405020304" pitchFamily="18" charset="0"/>
              </a:rPr>
              <a:t>/</a:t>
            </a:r>
            <a:r>
              <a:rPr lang="de-DE" sz="1600" dirty="0" err="1">
                <a:latin typeface="Gill Sans MT" panose="020B0502020104020203" pitchFamily="34" charset="0"/>
                <a:ea typeface="Times New Roman" panose="02020603050405020304" pitchFamily="18" charset="0"/>
              </a:rPr>
              <a:t>Reskilling</a:t>
            </a:r>
            <a:r>
              <a:rPr lang="de-DE" sz="1600" dirty="0">
                <a:latin typeface="Gill Sans MT" panose="020B0502020104020203" pitchFamily="34" charset="0"/>
                <a:ea typeface="Times New Roman" panose="02020603050405020304" pitchFamily="18" charset="0"/>
              </a:rPr>
              <a:t>), Förderung und Neudefinition neuer KI-bezogener Rollen, Strategische Personalplanung und interne Mobilität, Soziale Abfederung und Übergangshilfen, KI nutzt Effizienzgewinne um in neue Aufgaben zu investieren</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endParaRPr lang="de-DE" sz="1600" dirty="0">
              <a:latin typeface="Gill Sans MT" panose="020B0502020104020203" pitchFamily="34" charset="0"/>
            </a:endParaRPr>
          </a:p>
          <a:p>
            <a:endParaRPr lang="de-DE" sz="1600" dirty="0">
              <a:latin typeface="Gill Sans MT" panose="020B0502020104020203" pitchFamily="34"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C94FB1A8-FCBB-46C2-0E0C-C522469E3D47}"/>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19</a:t>
            </a:fld>
            <a:endParaRPr lang="de-DE" sz="4000" noProof="0" dirty="0">
              <a:solidFill>
                <a:schemeClr val="bg1">
                  <a:lumMod val="85000"/>
                </a:schemeClr>
              </a:solidFill>
            </a:endParaRPr>
          </a:p>
        </p:txBody>
      </p:sp>
      <p:pic>
        <p:nvPicPr>
          <p:cNvPr id="4" name="Grafik 3" descr="Ein Bild, das Text, Screenshot, Schrift, Kreis enthält.&#10;&#10;KI-generierte Inhalte können fehlerhaft sein.">
            <a:extLst>
              <a:ext uri="{FF2B5EF4-FFF2-40B4-BE49-F238E27FC236}">
                <a16:creationId xmlns:a16="http://schemas.microsoft.com/office/drawing/2014/main" id="{05119EDA-2429-B15F-3622-8E0E6AB9D444}"/>
              </a:ext>
            </a:extLst>
          </p:cNvPr>
          <p:cNvPicPr>
            <a:picLocks noChangeAspect="1"/>
          </p:cNvPicPr>
          <p:nvPr/>
        </p:nvPicPr>
        <p:blipFill>
          <a:blip r:embed="rId4"/>
          <a:stretch>
            <a:fillRect/>
          </a:stretch>
        </p:blipFill>
        <p:spPr>
          <a:xfrm>
            <a:off x="6413564" y="627630"/>
            <a:ext cx="6096000" cy="4572000"/>
          </a:xfrm>
          <a:prstGeom prst="rect">
            <a:avLst/>
          </a:prstGeom>
          <a:effectLst>
            <a:softEdge rad="165100"/>
          </a:effectLst>
        </p:spPr>
      </p:pic>
    </p:spTree>
    <p:extLst>
      <p:ext uri="{BB962C8B-B14F-4D97-AF65-F5344CB8AC3E}">
        <p14:creationId xmlns:p14="http://schemas.microsoft.com/office/powerpoint/2010/main" val="46846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F82EDE5D-111D-F110-DE3E-9AD4B58C4AF0}"/>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D44FBB3D-2D37-B86F-4EE5-26F0F548F406}"/>
              </a:ext>
            </a:extLst>
          </p:cNvPr>
          <p:cNvSpPr txBox="1"/>
          <p:nvPr/>
        </p:nvSpPr>
        <p:spPr>
          <a:xfrm>
            <a:off x="450056" y="627630"/>
            <a:ext cx="9503229" cy="12372618"/>
          </a:xfrm>
          <a:prstGeom prst="rect">
            <a:avLst/>
          </a:prstGeom>
          <a:noFill/>
        </p:spPr>
        <p:txBody>
          <a:bodyPr wrap="square" rtlCol="0">
            <a:spAutoFit/>
          </a:bodyPr>
          <a:lstStyle/>
          <a:p>
            <a:pPr algn="ctr"/>
            <a:endParaRPr lang="de-DE" dirty="0"/>
          </a:p>
          <a:p>
            <a:pPr algn="ctr"/>
            <a:r>
              <a:rPr lang="de-DE" sz="4400" dirty="0"/>
              <a:t>Inhalt</a:t>
            </a:r>
          </a:p>
          <a:p>
            <a:pPr algn="ctr"/>
            <a:endParaRPr lang="de-DE" dirty="0"/>
          </a:p>
          <a:p>
            <a:pPr marL="742950" indent="-742950">
              <a:buFont typeface="+mj-lt"/>
              <a:buAutoNum type="arabicParenBoth"/>
            </a:pPr>
            <a:r>
              <a:rPr lang="de-DE" sz="2800" dirty="0"/>
              <a:t>Aktuelle Ausgangssituation</a:t>
            </a:r>
          </a:p>
          <a:p>
            <a:pPr marL="742950" indent="-742950">
              <a:buFont typeface="+mj-lt"/>
              <a:buAutoNum type="arabicParenBoth"/>
            </a:pPr>
            <a:r>
              <a:rPr lang="de-DE" sz="2800" dirty="0"/>
              <a:t>Prozess der Einführung</a:t>
            </a:r>
          </a:p>
          <a:p>
            <a:pPr marL="742950" indent="-742950">
              <a:buFont typeface="+mj-lt"/>
              <a:buAutoNum type="arabicParenBoth"/>
            </a:pPr>
            <a:r>
              <a:rPr lang="de-DE" sz="2800" dirty="0"/>
              <a:t>Anwendungen</a:t>
            </a:r>
          </a:p>
          <a:p>
            <a:pPr marL="1200150" lvl="1" indent="-742950">
              <a:buFont typeface="+mj-lt"/>
              <a:buAutoNum type="alphaLcPeriod"/>
            </a:pPr>
            <a:r>
              <a:rPr lang="de-DE" sz="2800" dirty="0"/>
              <a:t>in der Personalbetreuung</a:t>
            </a:r>
          </a:p>
          <a:p>
            <a:pPr marL="1200150" lvl="1" indent="-742950">
              <a:buFont typeface="+mj-lt"/>
              <a:buAutoNum type="alphaLcPeriod"/>
            </a:pPr>
            <a:r>
              <a:rPr lang="de-DE" sz="2800" dirty="0"/>
              <a:t>in der Personalbeschaffung</a:t>
            </a:r>
          </a:p>
          <a:p>
            <a:pPr marL="1200150" lvl="1" indent="-742950">
              <a:buFont typeface="+mj-lt"/>
              <a:buAutoNum type="alphaLcPeriod"/>
            </a:pPr>
            <a:r>
              <a:rPr lang="de-DE" sz="2800" dirty="0"/>
              <a:t>in der Personalentwicklung</a:t>
            </a:r>
          </a:p>
          <a:p>
            <a:pPr marL="742950" indent="-742950">
              <a:buFont typeface="+mj-lt"/>
              <a:buAutoNum type="arabicParenBoth"/>
            </a:pPr>
            <a:r>
              <a:rPr lang="de-DE" sz="2800" dirty="0"/>
              <a:t>Ethische und rechtliche Probleme</a:t>
            </a:r>
          </a:p>
          <a:p>
            <a:pPr marL="742950" indent="-742950">
              <a:buFont typeface="+mj-lt"/>
              <a:buAutoNum type="arabicParenBoth"/>
            </a:pPr>
            <a:r>
              <a:rPr lang="de-DE" sz="2800" dirty="0"/>
              <a:t>Fazit: Herausforderungen und Zukunft</a:t>
            </a:r>
          </a:p>
          <a:p>
            <a:r>
              <a:rPr lang="de-DE" sz="2800" dirty="0"/>
              <a:t>			</a:t>
            </a:r>
          </a:p>
          <a:p>
            <a:pPr marL="742950" indent="-742950">
              <a:buFont typeface="+mj-lt"/>
              <a:buAutoNum type="arabicParenBoth"/>
            </a:pP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72123D97-2DF2-DBE7-7F3A-334BB106D64D}"/>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2</a:t>
            </a:fld>
            <a:endParaRPr lang="de-DE" sz="4000" noProof="0" dirty="0">
              <a:solidFill>
                <a:schemeClr val="bg1">
                  <a:lumMod val="85000"/>
                </a:schemeClr>
              </a:solidFill>
            </a:endParaRPr>
          </a:p>
        </p:txBody>
      </p:sp>
    </p:spTree>
    <p:extLst>
      <p:ext uri="{BB962C8B-B14F-4D97-AF65-F5344CB8AC3E}">
        <p14:creationId xmlns:p14="http://schemas.microsoft.com/office/powerpoint/2010/main" val="1703342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FBF753-6CF4-49BD-C4BD-D2E7B07570B5}"/>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E738CF2D-BF14-EB70-F2EE-D75196630F17}"/>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24C0FF9B-C9E4-2307-B7C8-081EF032AF09}"/>
              </a:ext>
            </a:extLst>
          </p:cNvPr>
          <p:cNvSpPr txBox="1"/>
          <p:nvPr/>
        </p:nvSpPr>
        <p:spPr>
          <a:xfrm>
            <a:off x="248788" y="627630"/>
            <a:ext cx="5847212" cy="24103521"/>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(4) Ethische und rechtliche Probleme</a:t>
            </a:r>
          </a:p>
          <a:p>
            <a:endParaRPr lang="de-DE" sz="1100" dirty="0">
              <a:latin typeface="Gill Sans MT" panose="020B0502020104020203" pitchFamily="34" charset="0"/>
            </a:endParaRPr>
          </a:p>
          <a:p>
            <a:pPr lvl="1"/>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Verantwortlichkeit</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 </a:t>
            </a:r>
            <a:r>
              <a:rPr lang="de-DE" sz="1600" dirty="0">
                <a:latin typeface="Gill Sans MT" panose="020B0502020104020203" pitchFamily="34" charset="0"/>
                <a:ea typeface="Times New Roman" panose="02020603050405020304" pitchFamily="18" charset="0"/>
              </a:rPr>
              <a:t>KI-Systeme treffen oft komplexe Entscheidungen, deren Zuständigkeit zwischen Entwicklern, Anwendern, HR-Teams und Führungskräften unklar bleibt. Dies kann zu Haftungsstreitigkeiten, ethischen Bedenken und Vertrauensverlust führen. Bsp. ungeprüfte Nutzung von KI für Arbeitszeugnisse entspricht nicht Wahrheitsgebot § 109 GewO</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Vertragsgestaltung mit externen Anbietern incl. Haftung, Feedback-Mechanismen und Beschwerdeprozesse, Rechtliche und regulatorische Compliance (Verantwortlichkeitsregelung nach RACI-</a:t>
            </a:r>
            <a:r>
              <a:rPr lang="de-DE" sz="1600" dirty="0" err="1">
                <a:latin typeface="Gill Sans MT" panose="020B0502020104020203" pitchFamily="34" charset="0"/>
                <a:ea typeface="Times New Roman" panose="02020603050405020304" pitchFamily="18" charset="0"/>
              </a:rPr>
              <a:t>Responsible</a:t>
            </a:r>
            <a:r>
              <a:rPr lang="de-DE" sz="1600" dirty="0">
                <a:latin typeface="Gill Sans MT" panose="020B0502020104020203" pitchFamily="34" charset="0"/>
                <a:ea typeface="Times New Roman" panose="02020603050405020304" pitchFamily="18" charset="0"/>
              </a:rPr>
              <a:t> - </a:t>
            </a:r>
            <a:r>
              <a:rPr lang="de-DE" sz="1600" dirty="0" err="1">
                <a:latin typeface="Gill Sans MT" panose="020B0502020104020203" pitchFamily="34" charset="0"/>
                <a:ea typeface="Times New Roman" panose="02020603050405020304" pitchFamily="18" charset="0"/>
              </a:rPr>
              <a:t>Accountable</a:t>
            </a:r>
            <a:r>
              <a:rPr lang="de-DE" sz="1600" dirty="0">
                <a:latin typeface="Gill Sans MT" panose="020B0502020104020203" pitchFamily="34" charset="0"/>
                <a:ea typeface="Times New Roman" panose="02020603050405020304" pitchFamily="18" charset="0"/>
              </a:rPr>
              <a:t> - </a:t>
            </a:r>
            <a:r>
              <a:rPr lang="de-DE" sz="1600" dirty="0" err="1">
                <a:latin typeface="Gill Sans MT" panose="020B0502020104020203" pitchFamily="34" charset="0"/>
                <a:ea typeface="Times New Roman" panose="02020603050405020304" pitchFamily="18" charset="0"/>
              </a:rPr>
              <a:t>Consulted</a:t>
            </a:r>
            <a:r>
              <a:rPr lang="de-DE" sz="1600" dirty="0">
                <a:latin typeface="Gill Sans MT" panose="020B0502020104020203" pitchFamily="34" charset="0"/>
                <a:ea typeface="Times New Roman" panose="02020603050405020304" pitchFamily="18" charset="0"/>
              </a:rPr>
              <a:t> – </a:t>
            </a:r>
            <a:r>
              <a:rPr lang="de-DE" sz="1600" dirty="0" err="1">
                <a:latin typeface="Gill Sans MT" panose="020B0502020104020203" pitchFamily="34" charset="0"/>
                <a:ea typeface="Times New Roman" panose="02020603050405020304" pitchFamily="18" charset="0"/>
              </a:rPr>
              <a:t>Informed</a:t>
            </a:r>
            <a:r>
              <a:rPr lang="de-DE" sz="1600" dirty="0">
                <a:latin typeface="Gill Sans MT" panose="020B0502020104020203" pitchFamily="34" charset="0"/>
                <a:ea typeface="Times New Roman" panose="02020603050405020304" pitchFamily="18" charset="0"/>
              </a:rPr>
              <a:t>). </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endParaRPr lang="de-DE" sz="1600" dirty="0">
              <a:latin typeface="Gill Sans MT" panose="020B0502020104020203" pitchFamily="34" charset="0"/>
            </a:endParaRPr>
          </a:p>
          <a:p>
            <a:endParaRPr lang="de-DE" sz="1600" dirty="0">
              <a:latin typeface="Gill Sans MT" panose="020B0502020104020203" pitchFamily="34"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C585624F-5532-292F-98D2-E06ADD9765B9}"/>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20</a:t>
            </a:fld>
            <a:endParaRPr lang="de-DE" sz="4000" noProof="0" dirty="0">
              <a:solidFill>
                <a:schemeClr val="bg1">
                  <a:lumMod val="85000"/>
                </a:schemeClr>
              </a:solidFill>
            </a:endParaRPr>
          </a:p>
        </p:txBody>
      </p:sp>
      <p:pic>
        <p:nvPicPr>
          <p:cNvPr id="3" name="Grafik 2" descr="Ein Bild, das Text, Screenshot, Logo, Schrift enthält.&#10;&#10;KI-generierte Inhalte können fehlerhaft sein.">
            <a:extLst>
              <a:ext uri="{FF2B5EF4-FFF2-40B4-BE49-F238E27FC236}">
                <a16:creationId xmlns:a16="http://schemas.microsoft.com/office/drawing/2014/main" id="{8EF845D9-C29E-61E2-A81A-208FC31D755E}"/>
              </a:ext>
            </a:extLst>
          </p:cNvPr>
          <p:cNvPicPr>
            <a:picLocks noChangeAspect="1"/>
          </p:cNvPicPr>
          <p:nvPr/>
        </p:nvPicPr>
        <p:blipFill>
          <a:blip r:embed="rId4"/>
          <a:stretch>
            <a:fillRect/>
          </a:stretch>
        </p:blipFill>
        <p:spPr>
          <a:xfrm>
            <a:off x="6096000" y="-190638"/>
            <a:ext cx="5807946" cy="2867738"/>
          </a:xfrm>
          <a:prstGeom prst="rect">
            <a:avLst/>
          </a:prstGeom>
          <a:effectLst>
            <a:softEdge rad="101600"/>
          </a:effectLst>
        </p:spPr>
      </p:pic>
      <p:pic>
        <p:nvPicPr>
          <p:cNvPr id="6" name="Grafik 5" descr="Ein Bild, das Text, Screenshot, Schrift, Marke enthält.&#10;&#10;KI-generierte Inhalte können fehlerhaft sein.">
            <a:extLst>
              <a:ext uri="{FF2B5EF4-FFF2-40B4-BE49-F238E27FC236}">
                <a16:creationId xmlns:a16="http://schemas.microsoft.com/office/drawing/2014/main" id="{032BEE27-BF6E-DE81-E9BF-09C5B8635439}"/>
              </a:ext>
            </a:extLst>
          </p:cNvPr>
          <p:cNvPicPr>
            <a:picLocks noChangeAspect="1"/>
          </p:cNvPicPr>
          <p:nvPr/>
        </p:nvPicPr>
        <p:blipFill>
          <a:blip r:embed="rId5"/>
          <a:stretch>
            <a:fillRect/>
          </a:stretch>
        </p:blipFill>
        <p:spPr>
          <a:xfrm>
            <a:off x="6211311" y="2677100"/>
            <a:ext cx="3883384" cy="3750105"/>
          </a:xfrm>
          <a:prstGeom prst="rect">
            <a:avLst/>
          </a:prstGeom>
          <a:effectLst>
            <a:softEdge rad="76200"/>
          </a:effectLst>
        </p:spPr>
      </p:pic>
    </p:spTree>
    <p:extLst>
      <p:ext uri="{BB962C8B-B14F-4D97-AF65-F5344CB8AC3E}">
        <p14:creationId xmlns:p14="http://schemas.microsoft.com/office/powerpoint/2010/main" val="898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BA6DD55-591E-90E3-06E7-0F0EA00C7592}"/>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055EAFFB-FB19-5199-54B2-8BF3672648AB}"/>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F427C167-FDE5-7ACE-6EC2-459E85288AF3}"/>
              </a:ext>
            </a:extLst>
          </p:cNvPr>
          <p:cNvSpPr txBox="1"/>
          <p:nvPr/>
        </p:nvSpPr>
        <p:spPr>
          <a:xfrm>
            <a:off x="248787" y="627630"/>
            <a:ext cx="6625737" cy="23857300"/>
          </a:xfrm>
          <a:prstGeom prst="rect">
            <a:avLst/>
          </a:prstGeom>
          <a:noFill/>
        </p:spPr>
        <p:txBody>
          <a:bodyPr wrap="square" rtlCol="0">
            <a:spAutoFit/>
          </a:bodyPr>
          <a:lstStyle/>
          <a:p>
            <a:pPr algn="ctr"/>
            <a:endParaRPr lang="de-DE" sz="2800" dirty="0"/>
          </a:p>
          <a:p>
            <a:pPr algn="ctr"/>
            <a:r>
              <a:rPr lang="de-DE" sz="2800" dirty="0">
                <a:latin typeface="Gill Sans MT" panose="020B0502020104020203" pitchFamily="34" charset="0"/>
              </a:rPr>
              <a:t>(4) Ethische und rechtliche Probleme</a:t>
            </a:r>
          </a:p>
          <a:p>
            <a:endParaRPr lang="de-DE" sz="1100" dirty="0">
              <a:latin typeface="Gill Sans MT" panose="020B0502020104020203" pitchFamily="34" charset="0"/>
            </a:endParaRPr>
          </a:p>
          <a:p>
            <a:pPr lvl="1"/>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endParaRPr lang="de-DE" sz="11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Zuverlässigkeit</a:t>
            </a:r>
          </a:p>
          <a:p>
            <a:pPr lvl="1"/>
            <a:endParaRPr lang="de-DE"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Problem: </a:t>
            </a:r>
            <a:r>
              <a:rPr lang="de-DE" sz="1600" dirty="0">
                <a:latin typeface="Gill Sans MT" panose="020B0502020104020203" pitchFamily="34" charset="0"/>
                <a:ea typeface="Times New Roman" panose="02020603050405020304" pitchFamily="18" charset="0"/>
              </a:rPr>
              <a:t> Insbesondere durch Halluzinationen (falsche oder erfundene Ausgaben) oder eine schlechte Datenbasis, kann die Qualität von Entscheidungen beeinträchtig sein. Unzuverlässige KI-Ergebnisse können zu Fehlentscheidungen, Vertrauensverlust und rechtlichen Risiken führen.</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Lösung: </a:t>
            </a:r>
            <a:r>
              <a:rPr lang="de-DE" sz="1600" dirty="0">
                <a:latin typeface="Gill Sans MT" panose="020B0502020104020203" pitchFamily="34" charset="0"/>
                <a:ea typeface="Times New Roman" panose="02020603050405020304" pitchFamily="18" charset="0"/>
              </a:rPr>
              <a:t>Verwendung sauberer, aktueller und repräsentativer Daten, Vermeidung überkomplexer Modelle (Bsp. </a:t>
            </a:r>
            <a:r>
              <a:rPr lang="de-DE" sz="1600" dirty="0" err="1">
                <a:latin typeface="Gill Sans MT" panose="020B0502020104020203" pitchFamily="34" charset="0"/>
                <a:ea typeface="Times New Roman" panose="02020603050405020304" pitchFamily="18" charset="0"/>
              </a:rPr>
              <a:t>deep</a:t>
            </a:r>
            <a:r>
              <a:rPr lang="de-DE" sz="1600" dirty="0">
                <a:latin typeface="Gill Sans MT" panose="020B0502020104020203" pitchFamily="34" charset="0"/>
                <a:ea typeface="Times New Roman" panose="02020603050405020304" pitchFamily="18" charset="0"/>
              </a:rPr>
              <a:t> </a:t>
            </a:r>
            <a:r>
              <a:rPr lang="de-DE" sz="1600" dirty="0" err="1">
                <a:latin typeface="Gill Sans MT" panose="020B0502020104020203" pitchFamily="34" charset="0"/>
                <a:ea typeface="Times New Roman" panose="02020603050405020304" pitchFamily="18" charset="0"/>
              </a:rPr>
              <a:t>learning</a:t>
            </a:r>
            <a:r>
              <a:rPr lang="de-DE" sz="1600" dirty="0">
                <a:latin typeface="Gill Sans MT" panose="020B0502020104020203" pitchFamily="34" charset="0"/>
                <a:ea typeface="Times New Roman" panose="02020603050405020304" pitchFamily="18" charset="0"/>
              </a:rPr>
              <a:t>), die anfällig für Halluzinationen sind, und Bevorzugung von Modellen mit nachvollziehbarer Logik</a:t>
            </a: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endParaRPr>
          </a:p>
          <a:p>
            <a:endParaRPr lang="de-DE" sz="1600" dirty="0">
              <a:latin typeface="Gill Sans MT" panose="020B0502020104020203" pitchFamily="34" charset="0"/>
            </a:endParaRPr>
          </a:p>
          <a:p>
            <a:endParaRPr lang="de-DE" sz="1600" dirty="0">
              <a:latin typeface="Gill Sans MT" panose="020B0502020104020203" pitchFamily="34"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dirty="0">
              <a:solidFill>
                <a:srgbClr val="000000"/>
              </a:solidFill>
              <a:effectLst/>
              <a:latin typeface="Arial" panose="020B0604020202020204" pitchFamily="34"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B9C7A5C6-4381-EF73-EAB9-1AB382E48F3B}"/>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21</a:t>
            </a:fld>
            <a:endParaRPr lang="de-DE" sz="4000" noProof="0" dirty="0">
              <a:solidFill>
                <a:schemeClr val="bg1">
                  <a:lumMod val="85000"/>
                </a:schemeClr>
              </a:solidFill>
            </a:endParaRPr>
          </a:p>
        </p:txBody>
      </p:sp>
      <p:pic>
        <p:nvPicPr>
          <p:cNvPr id="4" name="Grafik 3" descr="Ein Bild, das Kunst, Bild, Fraktalkunst, Seifenblasen enthält.&#10;&#10;KI-generierte Inhalte können fehlerhaft sein.">
            <a:extLst>
              <a:ext uri="{FF2B5EF4-FFF2-40B4-BE49-F238E27FC236}">
                <a16:creationId xmlns:a16="http://schemas.microsoft.com/office/drawing/2014/main" id="{99B09558-FD5B-EEE1-F3E0-A4B6DF86031B}"/>
              </a:ext>
            </a:extLst>
          </p:cNvPr>
          <p:cNvPicPr>
            <a:picLocks noChangeAspect="1"/>
          </p:cNvPicPr>
          <p:nvPr/>
        </p:nvPicPr>
        <p:blipFill>
          <a:blip r:embed="rId4"/>
          <a:stretch>
            <a:fillRect/>
          </a:stretch>
        </p:blipFill>
        <p:spPr>
          <a:xfrm>
            <a:off x="7114860" y="445519"/>
            <a:ext cx="4627084" cy="5419399"/>
          </a:xfrm>
          <a:prstGeom prst="rect">
            <a:avLst/>
          </a:prstGeom>
          <a:effectLst>
            <a:softEdge rad="279400"/>
          </a:effectLst>
        </p:spPr>
      </p:pic>
    </p:spTree>
    <p:extLst>
      <p:ext uri="{BB962C8B-B14F-4D97-AF65-F5344CB8AC3E}">
        <p14:creationId xmlns:p14="http://schemas.microsoft.com/office/powerpoint/2010/main" val="4050982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03EC20-0FD8-9DE4-4A29-3C02E6E5A515}"/>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4CC7CB68-8A8E-5C57-A1D5-499BCB342523}"/>
              </a:ext>
            </a:extLst>
          </p:cNvPr>
          <p:cNvSpPr txBox="1"/>
          <p:nvPr/>
        </p:nvSpPr>
        <p:spPr>
          <a:xfrm>
            <a:off x="350939" y="444403"/>
            <a:ext cx="9503229" cy="15037450"/>
          </a:xfrm>
          <a:prstGeom prst="rect">
            <a:avLst/>
          </a:prstGeom>
          <a:noFill/>
        </p:spPr>
        <p:txBody>
          <a:bodyPr wrap="square" rtlCol="0">
            <a:spAutoFit/>
          </a:bodyPr>
          <a:lstStyle/>
          <a:p>
            <a:pPr algn="ctr"/>
            <a:endParaRPr lang="de-DE" sz="2800" dirty="0"/>
          </a:p>
          <a:p>
            <a:pPr algn="ctr"/>
            <a:r>
              <a:rPr lang="de-DE" sz="2800" dirty="0"/>
              <a:t>(5) Fazit: Herausforderung und Zukunft</a:t>
            </a:r>
          </a:p>
          <a:p>
            <a:endParaRPr lang="de-DE" sz="1100" dirty="0"/>
          </a:p>
          <a:p>
            <a:r>
              <a:rPr lang="de-DE" sz="2400" dirty="0"/>
              <a:t>Aktuelle Herausforderungen bewältigen:</a:t>
            </a:r>
          </a:p>
          <a:p>
            <a:pPr>
              <a:lnSpc>
                <a:spcPct val="115000"/>
              </a:lnSpc>
              <a:spcAft>
                <a:spcPts val="1000"/>
              </a:spcAft>
              <a:buNone/>
            </a:pP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buNone/>
            </a:pPr>
            <a:r>
              <a:rPr lang="de-DE" sz="16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Hindernisse für die </a:t>
            </a: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Verbreitung von KI in HR überwinden: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Fehlendes Know-how</a:t>
            </a: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62 % der Unternehmen nennen mangelndes Wissen als Haupthindernis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Rechtliche Unsicherheiten: 48 % haben </a:t>
            </a:r>
            <a:r>
              <a:rPr lang="de-D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Bedenken bezüglich rechtlicher Aspekte </a:t>
            </a: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 B. DSGVO, AI Act).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Datenschutz: 53 % sehen </a:t>
            </a:r>
            <a:r>
              <a:rPr lang="de-D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Probleme bei Datenschutz und Privatsphäre</a:t>
            </a:r>
            <a:endParaRPr lang="de-DE"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Kosten und Akzeptanz</a:t>
            </a: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18 % nennen hohe Kosten, 25 % fehlende Akzeptanz bei Mitarbeitern</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Fachkräftemangel: </a:t>
            </a:r>
            <a:r>
              <a:rPr lang="de-D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Die Suche nach qualifizierten KI-Experten ist schwierig, insbesondere für HR-spezifische Anwendungen</a:t>
            </a:r>
            <a:endParaRPr lang="de-DE"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de-DE" sz="2400" dirty="0"/>
          </a:p>
          <a:p>
            <a:endParaRPr lang="de-DE" sz="1100" dirty="0"/>
          </a:p>
          <a:p>
            <a:endParaRPr lang="de-DE" sz="2000" b="1" dirty="0"/>
          </a:p>
          <a:p>
            <a:pPr lvl="0">
              <a:lnSpc>
                <a:spcPct val="115000"/>
              </a:lnSpc>
              <a:spcAft>
                <a:spcPts val="1000"/>
              </a:spcAft>
              <a:buSzPts val="1000"/>
              <a:tabLst>
                <a:tab pos="457200" algn="l"/>
              </a:tabLs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7B0B4CF5-F772-B444-BA2A-B44B155FAA54}"/>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C8092C8B-465D-D7D2-789D-49BDF5C29FF2}"/>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22</a:t>
            </a:fld>
            <a:endParaRPr lang="de-DE" sz="4000" noProof="0" dirty="0">
              <a:solidFill>
                <a:schemeClr val="bg1">
                  <a:lumMod val="85000"/>
                </a:schemeClr>
              </a:solidFill>
            </a:endParaRPr>
          </a:p>
        </p:txBody>
      </p:sp>
    </p:spTree>
    <p:extLst>
      <p:ext uri="{BB962C8B-B14F-4D97-AF65-F5344CB8AC3E}">
        <p14:creationId xmlns:p14="http://schemas.microsoft.com/office/powerpoint/2010/main" val="416070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BB4C42-FF37-BA4F-17E3-06F784293076}"/>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41D33CC7-9339-2C51-91B0-7B0D1AD9435E}"/>
              </a:ext>
            </a:extLst>
          </p:cNvPr>
          <p:cNvSpPr txBox="1"/>
          <p:nvPr/>
        </p:nvSpPr>
        <p:spPr>
          <a:xfrm>
            <a:off x="350940" y="444403"/>
            <a:ext cx="4961290" cy="17109812"/>
          </a:xfrm>
          <a:prstGeom prst="rect">
            <a:avLst/>
          </a:prstGeom>
          <a:noFill/>
        </p:spPr>
        <p:txBody>
          <a:bodyPr wrap="square" rtlCol="0">
            <a:spAutoFit/>
          </a:bodyPr>
          <a:lstStyle/>
          <a:p>
            <a:pPr algn="ctr"/>
            <a:endParaRPr lang="de-DE" sz="2800" dirty="0"/>
          </a:p>
          <a:p>
            <a:pPr algn="ctr"/>
            <a:r>
              <a:rPr lang="de-DE" sz="2800" dirty="0"/>
              <a:t>(5) Fazit: Herausforderung und Zukunft</a:t>
            </a:r>
          </a:p>
          <a:p>
            <a:endParaRPr lang="de-DE" sz="1100" dirty="0"/>
          </a:p>
          <a:p>
            <a:r>
              <a:rPr lang="de-DE" sz="2400" dirty="0"/>
              <a:t>	Die Aussicht für die Zukunft:</a:t>
            </a:r>
          </a:p>
          <a:p>
            <a:pPr>
              <a:lnSpc>
                <a:spcPct val="115000"/>
              </a:lnSpc>
              <a:spcAft>
                <a:spcPts val="1000"/>
              </a:spcAft>
              <a:buNone/>
            </a:pPr>
            <a:r>
              <a:rPr lang="de-DE" sz="1600" dirty="0">
                <a:solidFill>
                  <a:srgbClr val="000000"/>
                </a:solidFill>
                <a:effectLst/>
                <a:ea typeface="Times New Roman" panose="02020603050405020304" pitchFamily="18" charset="0"/>
                <a:cs typeface="Times New Roman" panose="02020603050405020304" pitchFamily="18" charset="0"/>
              </a:rPr>
              <a:t> </a:t>
            </a:r>
            <a:endParaRPr lang="de-DE" sz="1600" dirty="0">
              <a:effectLst/>
              <a:ea typeface="Calibri" panose="020F0502020204030204" pitchFamily="34" charset="0"/>
              <a:cs typeface="Times New Roman" panose="02020603050405020304" pitchFamily="18" charset="0"/>
            </a:endParaRPr>
          </a:p>
          <a:p>
            <a:pPr marL="628650" indent="-171450">
              <a:lnSpc>
                <a:spcPct val="115000"/>
              </a:lnSpc>
              <a:spcAft>
                <a:spcPts val="1000"/>
              </a:spcAft>
              <a:buFont typeface="Arial" panose="020B0604020202020204" pitchFamily="34" charset="0"/>
              <a:buChar char="•"/>
            </a:pPr>
            <a:r>
              <a:rPr lang="de-DE" sz="1600" dirty="0">
                <a:solidFill>
                  <a:srgbClr val="000000"/>
                </a:solidFill>
                <a:effectLst/>
                <a:ea typeface="Times New Roman" panose="02020603050405020304" pitchFamily="18" charset="0"/>
                <a:cs typeface="Times New Roman" panose="02020603050405020304" pitchFamily="18" charset="0"/>
              </a:rPr>
              <a:t>Nutzung von KI in der Personalwirtschaft wird </a:t>
            </a:r>
            <a:r>
              <a:rPr lang="de-DE" sz="1600" b="1" dirty="0">
                <a:solidFill>
                  <a:srgbClr val="000000"/>
                </a:solidFill>
                <a:effectLst/>
                <a:ea typeface="Times New Roman" panose="02020603050405020304" pitchFamily="18" charset="0"/>
                <a:cs typeface="Times New Roman" panose="02020603050405020304" pitchFamily="18" charset="0"/>
              </a:rPr>
              <a:t>stark zunehmen</a:t>
            </a:r>
            <a:r>
              <a:rPr lang="de-DE" sz="1600" dirty="0">
                <a:solidFill>
                  <a:srgbClr val="000000"/>
                </a:solidFill>
                <a:effectLst/>
                <a:ea typeface="Times New Roman" panose="02020603050405020304" pitchFamily="18" charset="0"/>
                <a:cs typeface="Times New Roman" panose="02020603050405020304" pitchFamily="18" charset="0"/>
              </a:rPr>
              <a:t>, da 74 % der Unternehmen planen, in KI zu investieren. Insbesondere generative KI (wie z. B. ChatGPT) wird an Bedeutung gewinnen.</a:t>
            </a:r>
          </a:p>
          <a:p>
            <a:pPr marL="628650" indent="-171450">
              <a:lnSpc>
                <a:spcPct val="115000"/>
              </a:lnSpc>
              <a:spcAft>
                <a:spcPts val="1000"/>
              </a:spcAft>
              <a:buFont typeface="Arial" panose="020B0604020202020204" pitchFamily="34" charset="0"/>
              <a:buChar char="•"/>
            </a:pPr>
            <a:r>
              <a:rPr lang="de-DE" sz="1600" dirty="0">
                <a:solidFill>
                  <a:srgbClr val="000000"/>
                </a:solidFill>
                <a:ea typeface="Times New Roman" panose="02020603050405020304" pitchFamily="18" charset="0"/>
                <a:cs typeface="Times New Roman" panose="02020603050405020304" pitchFamily="18" charset="0"/>
              </a:rPr>
              <a:t>E</a:t>
            </a:r>
            <a:r>
              <a:rPr lang="de-DE" sz="1600" dirty="0">
                <a:solidFill>
                  <a:srgbClr val="000000"/>
                </a:solidFill>
                <a:effectLst/>
                <a:ea typeface="Times New Roman" panose="02020603050405020304" pitchFamily="18" charset="0"/>
                <a:cs typeface="Times New Roman" panose="02020603050405020304" pitchFamily="18" charset="0"/>
              </a:rPr>
              <a:t>inführung des AI Act und strengere DSGVO-Anforderungen könnten die Implementierung verlangsamen, aber auch </a:t>
            </a:r>
            <a:r>
              <a:rPr lang="de-DE" sz="1600" b="1" dirty="0">
                <a:solidFill>
                  <a:srgbClr val="000000"/>
                </a:solidFill>
                <a:effectLst/>
                <a:ea typeface="Times New Roman" panose="02020603050405020304" pitchFamily="18" charset="0"/>
                <a:cs typeface="Times New Roman" panose="02020603050405020304" pitchFamily="18" charset="0"/>
              </a:rPr>
              <a:t>Vertrauen schaffen</a:t>
            </a:r>
            <a:r>
              <a:rPr lang="de-DE" sz="1600" dirty="0">
                <a:solidFill>
                  <a:srgbClr val="000000"/>
                </a:solidFill>
                <a:effectLst/>
                <a:ea typeface="Times New Roman" panose="02020603050405020304" pitchFamily="18" charset="0"/>
                <a:cs typeface="Times New Roman" panose="02020603050405020304" pitchFamily="18" charset="0"/>
              </a:rPr>
              <a:t>, wenn klare Richtlinien vorliegen.</a:t>
            </a:r>
          </a:p>
          <a:p>
            <a:pPr marL="628650" lvl="1" indent="-171450">
              <a:lnSpc>
                <a:spcPct val="115000"/>
              </a:lnSpc>
              <a:spcAft>
                <a:spcPts val="1000"/>
              </a:spcAft>
              <a:buFont typeface="Arial" panose="020B0604020202020204" pitchFamily="34" charset="0"/>
              <a:buChar char="•"/>
            </a:pPr>
            <a:r>
              <a:rPr lang="de-DE" sz="1600" dirty="0">
                <a:solidFill>
                  <a:srgbClr val="000000"/>
                </a:solidFill>
                <a:effectLst/>
                <a:ea typeface="Times New Roman" panose="02020603050405020304" pitchFamily="18" charset="0"/>
                <a:cs typeface="Times New Roman" panose="02020603050405020304" pitchFamily="18" charset="0"/>
              </a:rPr>
              <a:t>Unternehmen, die </a:t>
            </a:r>
            <a:r>
              <a:rPr lang="de-DE" sz="1600" b="1" dirty="0">
                <a:solidFill>
                  <a:srgbClr val="000000"/>
                </a:solidFill>
                <a:effectLst/>
                <a:ea typeface="Times New Roman" panose="02020603050405020304" pitchFamily="18" charset="0"/>
                <a:cs typeface="Times New Roman" panose="02020603050405020304" pitchFamily="18" charset="0"/>
              </a:rPr>
              <a:t>bereits digitalisiert </a:t>
            </a:r>
            <a:r>
              <a:rPr lang="de-DE" sz="1600" dirty="0">
                <a:solidFill>
                  <a:srgbClr val="000000"/>
                </a:solidFill>
                <a:effectLst/>
                <a:ea typeface="Times New Roman" panose="02020603050405020304" pitchFamily="18" charset="0"/>
                <a:cs typeface="Times New Roman" panose="02020603050405020304" pitchFamily="18" charset="0"/>
              </a:rPr>
              <a:t>sind, zeigen eine höhere Bereitschaft, KI zu nutzen, da sie positive Erfahrungen mit Digitalisierung gemacht haben</a:t>
            </a:r>
            <a:endParaRPr lang="de-DE" sz="1600" dirty="0">
              <a:effectLst/>
              <a:ea typeface="Times New Roman" panose="02020603050405020304" pitchFamily="18" charset="0"/>
              <a:cs typeface="Times New Roman" panose="02020603050405020304" pitchFamily="18" charset="0"/>
            </a:endParaRPr>
          </a:p>
          <a:p>
            <a:pPr marL="457200">
              <a:lnSpc>
                <a:spcPct val="115000"/>
              </a:lnSpc>
              <a:spcAft>
                <a:spcPts val="1000"/>
              </a:spcAft>
              <a:buNone/>
            </a:pPr>
            <a:r>
              <a:rPr lang="de-DE"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457200">
              <a:lnSpc>
                <a:spcPct val="115000"/>
              </a:lnSpc>
              <a:spcAft>
                <a:spcPts val="1000"/>
              </a:spcAft>
              <a:buNone/>
            </a:pPr>
            <a:endParaRPr lang="de-DE" sz="12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endParaRPr lang="de-DE" sz="2400" dirty="0"/>
          </a:p>
          <a:p>
            <a:endParaRPr lang="de-DE" sz="1100" dirty="0"/>
          </a:p>
          <a:p>
            <a:endParaRPr lang="de-DE" sz="2000" b="1" dirty="0"/>
          </a:p>
          <a:p>
            <a:pPr lvl="0">
              <a:lnSpc>
                <a:spcPct val="115000"/>
              </a:lnSpc>
              <a:spcAft>
                <a:spcPts val="1000"/>
              </a:spcAft>
              <a:buSzPts val="1000"/>
              <a:tabLst>
                <a:tab pos="457200" algn="l"/>
              </a:tabLs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E3BF7BE9-9178-7AC5-879E-09534F82B1B9}"/>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2AE234FD-5128-8C0D-53E9-AA5836B2C843}"/>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23</a:t>
            </a:fld>
            <a:endParaRPr lang="de-DE" sz="4000" noProof="0" dirty="0">
              <a:solidFill>
                <a:schemeClr val="bg1">
                  <a:lumMod val="85000"/>
                </a:schemeClr>
              </a:solidFill>
            </a:endParaRPr>
          </a:p>
        </p:txBody>
      </p:sp>
      <p:pic>
        <p:nvPicPr>
          <p:cNvPr id="3" name="Grafik 2" descr="Ein Bild, das Text, Screenshot, Schrift, Zahl enthält.&#10;&#10;KI-generierte Inhalte können fehlerhaft sein.">
            <a:extLst>
              <a:ext uri="{FF2B5EF4-FFF2-40B4-BE49-F238E27FC236}">
                <a16:creationId xmlns:a16="http://schemas.microsoft.com/office/drawing/2014/main" id="{8D04AA06-49FE-D5B2-4FEC-FF917C39AE5C}"/>
              </a:ext>
            </a:extLst>
          </p:cNvPr>
          <p:cNvPicPr>
            <a:picLocks noChangeAspect="1"/>
          </p:cNvPicPr>
          <p:nvPr/>
        </p:nvPicPr>
        <p:blipFill>
          <a:blip r:embed="rId4"/>
          <a:srcRect l="4894" t="7854" b="3031"/>
          <a:stretch/>
        </p:blipFill>
        <p:spPr>
          <a:xfrm>
            <a:off x="5224096" y="627630"/>
            <a:ext cx="7649448" cy="5068004"/>
          </a:xfrm>
          <a:prstGeom prst="rect">
            <a:avLst/>
          </a:prstGeom>
        </p:spPr>
      </p:pic>
    </p:spTree>
    <p:extLst>
      <p:ext uri="{BB962C8B-B14F-4D97-AF65-F5344CB8AC3E}">
        <p14:creationId xmlns:p14="http://schemas.microsoft.com/office/powerpoint/2010/main" val="81793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hteck 9">
            <a:extLst>
              <a:ext uri="{FF2B5EF4-FFF2-40B4-BE49-F238E27FC236}">
                <a16:creationId xmlns:a16="http://schemas.microsoft.com/office/drawing/2014/main" id="{379F11E2-8BA5-4C5C-AE7C-361E5EA01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5" name="Bild 4" descr="Digitale Zahlen">
            <a:extLst>
              <a:ext uri="{FF2B5EF4-FFF2-40B4-BE49-F238E27FC236}">
                <a16:creationId xmlns:a16="http://schemas.microsoft.com/office/drawing/2014/main" id="{A21EA617-6D48-425F-97A8-7FEC82C8F4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189" r="9642" b="1"/>
          <a:stretch/>
        </p:blipFill>
        <p:spPr>
          <a:xfrm>
            <a:off x="446534" y="723899"/>
            <a:ext cx="7498616" cy="5676901"/>
          </a:xfrm>
          <a:prstGeom prst="rect">
            <a:avLst/>
          </a:prstGeom>
        </p:spPr>
      </p:pic>
      <p:sp>
        <p:nvSpPr>
          <p:cNvPr id="12" name="Rechteck 11">
            <a:extLst>
              <a:ext uri="{FF2B5EF4-FFF2-40B4-BE49-F238E27FC236}">
                <a16:creationId xmlns:a16="http://schemas.microsoft.com/office/drawing/2014/main" id="{7C00E1DA-EC7C-40FC-95E3-11FDCD2E42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0F87E73C-2B1A-4602-BFBE-CFE1E55D9B38}"/>
              </a:ext>
            </a:extLst>
          </p:cNvPr>
          <p:cNvSpPr>
            <a:spLocks noGrp="1"/>
          </p:cNvSpPr>
          <p:nvPr>
            <p:ph type="ctrTitle"/>
          </p:nvPr>
        </p:nvSpPr>
        <p:spPr>
          <a:xfrm>
            <a:off x="8296275" y="1419226"/>
            <a:ext cx="3081576" cy="1746762"/>
          </a:xfrm>
        </p:spPr>
        <p:txBody>
          <a:bodyPr rtlCol="0">
            <a:normAutofit/>
          </a:bodyPr>
          <a:lstStyle/>
          <a:p>
            <a:pPr rtl="0"/>
            <a:r>
              <a:rPr lang="de-DE">
                <a:solidFill>
                  <a:srgbClr val="FFFFFF"/>
                </a:solidFill>
              </a:rPr>
              <a:t>Vielen Dank</a:t>
            </a:r>
          </a:p>
        </p:txBody>
      </p:sp>
      <p:sp>
        <p:nvSpPr>
          <p:cNvPr id="3" name="Untertitel 2">
            <a:extLst>
              <a:ext uri="{FF2B5EF4-FFF2-40B4-BE49-F238E27FC236}">
                <a16:creationId xmlns:a16="http://schemas.microsoft.com/office/drawing/2014/main" id="{A9CB511D-EA45-4336-847C-1252667143B5}"/>
              </a:ext>
            </a:extLst>
          </p:cNvPr>
          <p:cNvSpPr>
            <a:spLocks noGrp="1"/>
          </p:cNvSpPr>
          <p:nvPr>
            <p:ph type="subTitle" idx="1"/>
          </p:nvPr>
        </p:nvSpPr>
        <p:spPr>
          <a:xfrm>
            <a:off x="8296275" y="3505095"/>
            <a:ext cx="3081576" cy="2629006"/>
          </a:xfrm>
        </p:spPr>
        <p:txBody>
          <a:bodyPr rtlCol="0">
            <a:normAutofit/>
          </a:bodyPr>
          <a:lstStyle/>
          <a:p>
            <a:pPr rtl="0"/>
            <a:r>
              <a:rPr lang="de-DE" dirty="0">
                <a:solidFill>
                  <a:schemeClr val="bg2"/>
                </a:solidFill>
              </a:rPr>
              <a:t>Jörg Murawski</a:t>
            </a:r>
          </a:p>
          <a:p>
            <a:pPr rtl="0"/>
            <a:endParaRPr lang="de-DE" dirty="0">
              <a:solidFill>
                <a:schemeClr val="bg2"/>
              </a:solidFill>
            </a:endParaRPr>
          </a:p>
          <a:p>
            <a:pPr rtl="0"/>
            <a:endParaRPr lang="de-DE" dirty="0">
              <a:solidFill>
                <a:schemeClr val="bg2"/>
              </a:solidFill>
            </a:endParaRPr>
          </a:p>
        </p:txBody>
      </p:sp>
      <p:grpSp>
        <p:nvGrpSpPr>
          <p:cNvPr id="14" name="Gruppe 13">
            <a:extLst>
              <a:ext uri="{FF2B5EF4-FFF2-40B4-BE49-F238E27FC236}">
                <a16:creationId xmlns:a16="http://schemas.microsoft.com/office/drawing/2014/main" id="{9A421166-2996-41A7-B094-AE5316F347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5" name="Rechteck 14">
              <a:extLst>
                <a:ext uri="{FF2B5EF4-FFF2-40B4-BE49-F238E27FC236}">
                  <a16:creationId xmlns:a16="http://schemas.microsoft.com/office/drawing/2014/main" id="{FDBB1B92-A3EB-43E4-8FAB-D20E8ED14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hteck 15">
              <a:extLst>
                <a:ext uri="{FF2B5EF4-FFF2-40B4-BE49-F238E27FC236}">
                  <a16:creationId xmlns:a16="http://schemas.microsoft.com/office/drawing/2014/main" id="{3F3972F4-FE7E-48EA-AAD8-9BE5750A6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7" name="Rechteck 16">
              <a:extLst>
                <a:ext uri="{FF2B5EF4-FFF2-40B4-BE49-F238E27FC236}">
                  <a16:creationId xmlns:a16="http://schemas.microsoft.com/office/drawing/2014/main" id="{221614E5-870B-4D5E-A43B-8FF7E53234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Tree>
    <p:extLst>
      <p:ext uri="{BB962C8B-B14F-4D97-AF65-F5344CB8AC3E}">
        <p14:creationId xmlns:p14="http://schemas.microsoft.com/office/powerpoint/2010/main" val="350134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F4B6BE-53E5-18EC-A1F8-D39BF1D85B49}"/>
              </a:ext>
            </a:extLst>
          </p:cNvPr>
          <p:cNvSpPr>
            <a:spLocks noGrp="1"/>
          </p:cNvSpPr>
          <p:nvPr>
            <p:ph type="title"/>
          </p:nvPr>
        </p:nvSpPr>
        <p:spPr/>
        <p:txBody>
          <a:bodyPr/>
          <a:lstStyle/>
          <a:p>
            <a:r>
              <a:rPr lang="de-DE" dirty="0"/>
              <a:t>Quellennachweise</a:t>
            </a:r>
          </a:p>
        </p:txBody>
      </p:sp>
      <p:sp>
        <p:nvSpPr>
          <p:cNvPr id="3" name="Inhaltsplatzhalter 2">
            <a:extLst>
              <a:ext uri="{FF2B5EF4-FFF2-40B4-BE49-F238E27FC236}">
                <a16:creationId xmlns:a16="http://schemas.microsoft.com/office/drawing/2014/main" id="{1476CD08-1524-2A55-4D5E-2506BE6DD836}"/>
              </a:ext>
            </a:extLst>
          </p:cNvPr>
          <p:cNvSpPr>
            <a:spLocks noGrp="1"/>
          </p:cNvSpPr>
          <p:nvPr>
            <p:ph idx="1"/>
          </p:nvPr>
        </p:nvSpPr>
        <p:spPr>
          <a:xfrm>
            <a:off x="581193" y="2180496"/>
            <a:ext cx="9869558" cy="4594877"/>
          </a:xfrm>
        </p:spPr>
        <p:txBody>
          <a:bodyPr>
            <a:normAutofit fontScale="92500" lnSpcReduction="10000"/>
          </a:bodyPr>
          <a:lstStyle/>
          <a:p>
            <a:endParaRPr lang="de-DE" sz="1600" dirty="0">
              <a:hlinkClick r:id="rId2"/>
            </a:endParaRPr>
          </a:p>
          <a:p>
            <a:r>
              <a:rPr lang="de-DE" sz="1600" dirty="0">
                <a:hlinkClick r:id="rId2"/>
              </a:rPr>
              <a:t>GROK auf www.x.com und ChatGPT</a:t>
            </a:r>
          </a:p>
          <a:p>
            <a:r>
              <a:rPr lang="de-DE" sz="1600" dirty="0">
                <a:hlinkClick r:id="rId2"/>
              </a:rPr>
              <a:t>https://www.redi-group.com/quality-optimization/</a:t>
            </a:r>
          </a:p>
          <a:p>
            <a:r>
              <a:rPr lang="de-DE" sz="1600" dirty="0">
                <a:hlinkClick r:id="rId2"/>
              </a:rPr>
              <a:t>https://www.jobrouter.com/de/dokumentenmanagementsysteme-dms-im-ueberblick/</a:t>
            </a:r>
          </a:p>
          <a:p>
            <a:r>
              <a:rPr lang="de-DE" sz="1600" dirty="0">
                <a:hlinkClick r:id="rId2"/>
              </a:rPr>
              <a:t>https://www.karriereakademie.de/chatgpt-arbeitszeugnis</a:t>
            </a:r>
          </a:p>
          <a:p>
            <a:r>
              <a:rPr lang="de-DE" sz="1600" dirty="0">
                <a:hlinkClick r:id="rId2"/>
              </a:rPr>
              <a:t>https://www.bradler-gmbh.de/blog/geschaeftsszenario-spesenabrechnung</a:t>
            </a:r>
          </a:p>
          <a:p>
            <a:r>
              <a:rPr lang="de-DE" sz="1600" dirty="0">
                <a:hlinkClick r:id="rId2"/>
              </a:rPr>
              <a:t>https://www.horn-company.com/ch/publikationen/data-driven-people-management-herausforderungen-unserer-zeit</a:t>
            </a:r>
          </a:p>
          <a:p>
            <a:r>
              <a:rPr lang="de-DE" sz="1600" dirty="0">
                <a:hlinkClick r:id="rId2"/>
              </a:rPr>
              <a:t>https://uxdesign.cc/why-terms-of-use-practices-need-an-ethical-revamp-f7037701c057</a:t>
            </a:r>
          </a:p>
          <a:p>
            <a:r>
              <a:rPr lang="de-DE" sz="1600" dirty="0">
                <a:hlinkClick r:id="rId2"/>
              </a:rPr>
              <a:t>https://www.presseportal.de/pm/171645/5590416</a:t>
            </a:r>
          </a:p>
          <a:p>
            <a:r>
              <a:rPr lang="de-DE" sz="1600" dirty="0">
                <a:hlinkClick r:id="rId2"/>
              </a:rPr>
              <a:t>https://www.acquisa.de/magazin/ki-im-recruiting</a:t>
            </a:r>
          </a:p>
          <a:p>
            <a:r>
              <a:rPr lang="de-DE" sz="1600" dirty="0">
                <a:hlinkClick r:id="rId2"/>
              </a:rPr>
              <a:t>https://blog.scaleflex.com/de/ethische-ki/</a:t>
            </a:r>
            <a:endParaRPr lang="de-DE" sz="1600" dirty="0"/>
          </a:p>
          <a:p>
            <a:r>
              <a:rPr lang="de-DE" sz="1600" dirty="0">
                <a:hlinkClick r:id="rId3"/>
              </a:rPr>
              <a:t>https://www.muuuh.de/hub/next/halluzinationen-bei-generativer-ki</a:t>
            </a:r>
            <a:endParaRPr lang="de-DE" sz="1600" dirty="0"/>
          </a:p>
          <a:p>
            <a:r>
              <a:rPr lang="de-DE" sz="1600" dirty="0">
                <a:hlinkClick r:id="rId4"/>
              </a:rPr>
              <a:t>https://www.bigdata-insider.de/kuenstliche-intelligenz-haelt-einzug-in-hr-abteilungen-a-bc38291d3e68133759b44c935178baf1</a:t>
            </a:r>
            <a:endParaRPr lang="de-DE" sz="1600" dirty="0"/>
          </a:p>
          <a:p>
            <a:pPr marL="0" indent="0">
              <a:buNone/>
            </a:pPr>
            <a:endParaRPr lang="de-DE" sz="1600" dirty="0"/>
          </a:p>
          <a:p>
            <a:endParaRPr lang="de-DE" dirty="0"/>
          </a:p>
        </p:txBody>
      </p:sp>
      <p:sp>
        <p:nvSpPr>
          <p:cNvPr id="4" name="Foliennummernplatzhalter 3">
            <a:extLst>
              <a:ext uri="{FF2B5EF4-FFF2-40B4-BE49-F238E27FC236}">
                <a16:creationId xmlns:a16="http://schemas.microsoft.com/office/drawing/2014/main" id="{A4983994-D173-020B-A800-2980BA1AEE1B}"/>
              </a:ext>
            </a:extLst>
          </p:cNvPr>
          <p:cNvSpPr>
            <a:spLocks noGrp="1"/>
          </p:cNvSpPr>
          <p:nvPr>
            <p:ph type="sldNum" sz="quarter" idx="12"/>
          </p:nvPr>
        </p:nvSpPr>
        <p:spPr/>
        <p:txBody>
          <a:bodyPr/>
          <a:lstStyle/>
          <a:p>
            <a:fld id="{D57F1E4F-1CFF-5643-939E-217C01CDF565}" type="slidenum">
              <a:rPr lang="de-DE" smtClean="0"/>
              <a:pPr/>
              <a:t>25</a:t>
            </a:fld>
            <a:endParaRPr lang="de-DE" dirty="0"/>
          </a:p>
        </p:txBody>
      </p:sp>
    </p:spTree>
    <p:extLst>
      <p:ext uri="{BB962C8B-B14F-4D97-AF65-F5344CB8AC3E}">
        <p14:creationId xmlns:p14="http://schemas.microsoft.com/office/powerpoint/2010/main" val="383052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88E4C-088E-F008-9873-932CF7B0E38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9834ED8-AC30-1F53-3F3D-1C3998FF8110}"/>
              </a:ext>
            </a:extLst>
          </p:cNvPr>
          <p:cNvSpPr>
            <a:spLocks noGrp="1"/>
          </p:cNvSpPr>
          <p:nvPr>
            <p:ph type="title"/>
          </p:nvPr>
        </p:nvSpPr>
        <p:spPr/>
        <p:txBody>
          <a:bodyPr/>
          <a:lstStyle/>
          <a:p>
            <a:r>
              <a:rPr lang="de-DE" dirty="0"/>
              <a:t>Buchempfehlungen</a:t>
            </a:r>
          </a:p>
        </p:txBody>
      </p:sp>
      <p:sp>
        <p:nvSpPr>
          <p:cNvPr id="3" name="Inhaltsplatzhalter 2">
            <a:extLst>
              <a:ext uri="{FF2B5EF4-FFF2-40B4-BE49-F238E27FC236}">
                <a16:creationId xmlns:a16="http://schemas.microsoft.com/office/drawing/2014/main" id="{6B20AD48-F02A-EAA1-22C6-5464FFB2F77E}"/>
              </a:ext>
            </a:extLst>
          </p:cNvPr>
          <p:cNvSpPr>
            <a:spLocks noGrp="1"/>
          </p:cNvSpPr>
          <p:nvPr>
            <p:ph idx="1"/>
          </p:nvPr>
        </p:nvSpPr>
        <p:spPr>
          <a:xfrm>
            <a:off x="581193" y="2180496"/>
            <a:ext cx="9869558" cy="4594877"/>
          </a:xfrm>
        </p:spPr>
        <p:txBody>
          <a:bodyPr>
            <a:normAutofit/>
          </a:bodyPr>
          <a:lstStyle/>
          <a:p>
            <a:pPr marL="0" indent="0">
              <a:buNone/>
            </a:pPr>
            <a:endParaRPr lang="de-DE" sz="1600" dirty="0"/>
          </a:p>
          <a:p>
            <a:endParaRPr lang="de-DE" dirty="0"/>
          </a:p>
        </p:txBody>
      </p:sp>
      <p:sp>
        <p:nvSpPr>
          <p:cNvPr id="4" name="Foliennummernplatzhalter 3">
            <a:extLst>
              <a:ext uri="{FF2B5EF4-FFF2-40B4-BE49-F238E27FC236}">
                <a16:creationId xmlns:a16="http://schemas.microsoft.com/office/drawing/2014/main" id="{806DE58C-51F6-5C76-4E23-6C44DEE8EB55}"/>
              </a:ext>
            </a:extLst>
          </p:cNvPr>
          <p:cNvSpPr>
            <a:spLocks noGrp="1"/>
          </p:cNvSpPr>
          <p:nvPr>
            <p:ph type="sldNum" sz="quarter" idx="12"/>
          </p:nvPr>
        </p:nvSpPr>
        <p:spPr/>
        <p:txBody>
          <a:bodyPr/>
          <a:lstStyle/>
          <a:p>
            <a:fld id="{D57F1E4F-1CFF-5643-939E-217C01CDF565}" type="slidenum">
              <a:rPr lang="de-DE" smtClean="0"/>
              <a:pPr/>
              <a:t>26</a:t>
            </a:fld>
            <a:endParaRPr lang="de-DE" dirty="0"/>
          </a:p>
        </p:txBody>
      </p:sp>
      <p:sp>
        <p:nvSpPr>
          <p:cNvPr id="9" name="Rectangle 7">
            <a:extLst>
              <a:ext uri="{FF2B5EF4-FFF2-40B4-BE49-F238E27FC236}">
                <a16:creationId xmlns:a16="http://schemas.microsoft.com/office/drawing/2014/main" id="{EAC02F38-6A83-DB0D-AD35-508CA0240409}"/>
              </a:ext>
            </a:extLst>
          </p:cNvPr>
          <p:cNvSpPr>
            <a:spLocks noChangeArrowheads="1"/>
          </p:cNvSpPr>
          <p:nvPr/>
        </p:nvSpPr>
        <p:spPr bwMode="auto">
          <a:xfrm>
            <a:off x="87549" y="1806573"/>
            <a:ext cx="10363202"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Bitte nenne mir Buchempfehlungen zum Thema Einsatz von künstlicher Intelligenz in der Personalwirtschaft und beschreibe kurz deren Inhalt.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Bitte erfinde keine Buchtitel, Buchautoren oder Inhalte.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200" b="0"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"Grundkurs Künstliche Intelligenz: Eine praxisorientierte Einführung" von Wolfgang Ertel </a:t>
            </a:r>
            <a:endParaRPr kumimoji="0" lang="de-DE" altLang="de-DE" sz="1200" b="1"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Inhalt: Dieses Buch bietet einen umfassenden Überblick über die Grundlagen der Künstlichen Intelligenz, einschließlich Logik, maschinellem Lernen 	und Wissensverarbeitung.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Es ist praxisnah und enthält Übungsaufgaben, die den Leser durch die Konzepte der KI führen. Für die Personalwirtschaft relevant sind die Abschnitte 	zu maschinellem Lernen und Datenverarbeitung, die z. B. für datengetriebene Recruiting-Prozesse oder People Analytics genutzt werden können. Das 	Buch richtet sich an Einsteiger und ist für HR-Profis geeignet, die die technischen Grundlagen von KI verstehen möchten, um sie in ihren Prozessen 	anzuwenden. </a:t>
            </a:r>
            <a:endParaRPr kumimoji="0" lang="de-DE" altLang="de-DE" sz="1200" b="0"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"KI 2041: Zehn Zukunftsvisionen" von Kai-Fu Lee und </a:t>
            </a:r>
            <a:r>
              <a:rPr kumimoji="0" lang="de-DE" altLang="de-DE" sz="1200" b="1"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Qiufan</a:t>
            </a: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Chen </a:t>
            </a:r>
            <a:endParaRPr kumimoji="0" lang="de-DE" altLang="de-DE" sz="1200" b="1"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2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Inhalt: Dieses Buch kombiniert Science-Fiction-Geschichten mit Analysen zur Zukunft der KI. Es beleuchtet, wie KI in den nächsten Jahrzehnten 	verschiedene 	Lebensbereiche,  einschließlich der Arbeitswelt, verändern könnte. Für die Personalwirtschaft relevant sind die Szenarien, die sich mit 	Automatisierung von Arbeitsprozessen und der Interaktion zwischen Mensch und KI in organisationalen Kontexten beschäftigen. Kai-Fu Lee bietet 		zudem Einblicke in die ethischen und praktischen Implikationen von KI, die für HR-Strategien wichtig sind, etwa bei der Talentbindung oder 	Prozessoptimierung. </a:t>
            </a:r>
            <a:endParaRPr kumimoji="0" lang="de-DE" altLang="de-DE" sz="1200" b="0"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"Leben 3.0: Mensch sein im Zeitalter Künstlicher Intelligenz" von Max Tegmark</a:t>
            </a:r>
          </a:p>
          <a:p>
            <a:pPr marL="0" marR="0" lvl="0" indent="0" algn="l" defTabSz="914400" rtl="0" eaLnBrk="0" fontAlgn="base" latinLnBrk="0" hangingPunct="0">
              <a:lnSpc>
                <a:spcPct val="100000"/>
              </a:lnSpc>
              <a:spcBef>
                <a:spcPct val="0"/>
              </a:spcBef>
              <a:spcAft>
                <a:spcPct val="0"/>
              </a:spcAft>
              <a:buClrTx/>
              <a:buSzTx/>
              <a:tabLst/>
            </a:pPr>
            <a:r>
              <a:rPr lang="de-DE" altLang="de-DE" sz="1200" dirty="0">
                <a:latin typeface="Gill Sans MT" panose="020B0502020104020203" pitchFamily="34" charset="0"/>
                <a:ea typeface="Calibri" panose="020F0502020204030204" pitchFamily="34" charset="0"/>
                <a:cs typeface="Times New Roman" panose="02020603050405020304" pitchFamily="18" charset="0"/>
              </a:rPr>
              <a:t>	</a:t>
            </a:r>
            <a:r>
              <a:rPr kumimoji="0" lang="de-DE" altLang="de-DE" sz="12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Inhalt: Max Tegmark untersucht die gesellschaftlichen Auswirkungen von KI, einschließlich ihrer Rolle in der Arbeitswelt. Das Buch diskutiert Szenarien 	wie die Automatisierung von Jobs, die ethischen Herausforderungen und die Zukunft der Mensch-Maschine-Interaktion. Für die Personalwirtschaft 	bietet es Einblicke in die langfristigen Auswirkungen von KI auf Arbeitsmärkte, Qualifikationsanforderungen und Mitarbeiterentwicklung, was HR-	Experten bei der strategischen Planung unterstützt. </a:t>
            </a:r>
            <a:endParaRPr kumimoji="0" lang="de-DE" altLang="de-DE" sz="1200" b="0" i="0" u="none" strike="noStrike" cap="none" normalizeH="0" baseline="0" dirty="0">
              <a:ln>
                <a:noFill/>
              </a:ln>
              <a:solidFill>
                <a:schemeClr val="tx1"/>
              </a:solidFill>
              <a:effectLst/>
              <a:latin typeface="Gill Sans MT" panose="020B05020201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 New </a:t>
            </a:r>
            <a:r>
              <a:rPr kumimoji="0" lang="de-DE" altLang="de-DE" sz="1200" b="1"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Fire</a:t>
            </a: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War, Peace, and Democracy in </a:t>
            </a:r>
            <a:r>
              <a:rPr kumimoji="0" lang="de-DE" altLang="de-DE" sz="1200" b="1"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the</a:t>
            </a: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Age </a:t>
            </a:r>
            <a:r>
              <a:rPr kumimoji="0" lang="de-DE" altLang="de-DE" sz="1200" b="1"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of</a:t>
            </a: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AI" von Ben Buchanan und Andrew </a:t>
            </a:r>
            <a:r>
              <a:rPr kumimoji="0" lang="de-DE" altLang="de-DE" sz="1200" b="1" i="0" u="none" strike="noStrike" cap="none" normalizeH="0" baseline="0" dirty="0" err="1">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Imbrie</a:t>
            </a:r>
            <a:r>
              <a:rPr kumimoji="0" lang="de-DE" altLang="de-DE" sz="1200" b="1"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a:t>
            </a:r>
            <a:endParaRPr kumimoji="0" lang="de-DE" altLang="de-DE" sz="1200" b="1" i="0" u="none" strike="noStrike" cap="none" normalizeH="0" baseline="0" dirty="0">
              <a:ln>
                <a:noFill/>
              </a:ln>
              <a:solidFill>
                <a:schemeClr val="tx1"/>
              </a:solidFill>
              <a:effectLst/>
              <a:latin typeface="Gill Sans MT" panose="020B0502020104020203" pitchFamily="34" charset="0"/>
            </a:endParaRPr>
          </a:p>
          <a:p>
            <a:pPr marL="457200" marR="0" lvl="1" indent="0" algn="l" defTabSz="914400" rtl="0" eaLnBrk="0" fontAlgn="base" latinLnBrk="0" hangingPunct="0">
              <a:lnSpc>
                <a:spcPct val="100000"/>
              </a:lnSpc>
              <a:spcBef>
                <a:spcPct val="0"/>
              </a:spcBef>
              <a:spcAft>
                <a:spcPct val="0"/>
              </a:spcAft>
              <a:buClrTx/>
              <a:buSzTx/>
              <a:tabLst/>
            </a:pPr>
            <a:r>
              <a:rPr kumimoji="0" lang="de-DE" altLang="de-DE" sz="1200" b="0" i="0" u="none" strike="noStrike" cap="none" normalizeH="0" baseline="0" dirty="0">
                <a:ln>
                  <a:noFill/>
                </a:ln>
                <a:solidFill>
                  <a:schemeClr val="tx1"/>
                </a:solidFill>
                <a:effectLst/>
                <a:latin typeface="Gill Sans MT" panose="020B0502020104020203" pitchFamily="34" charset="0"/>
                <a:ea typeface="Calibri" panose="020F0502020204030204" pitchFamily="34" charset="0"/>
                <a:cs typeface="Times New Roman" panose="02020603050405020304" pitchFamily="18" charset="0"/>
              </a:rPr>
              <a:t>	Inhalt: Dieses Buch untersucht de Auswirkungen von KI auf gesellschaftliche und wirtschaftliche Strukturen, einschließlich der Arbeitswelt. Es 	behandelt, wie KI verantwortungsvoll eingesetzt werden kann, um positive Veränderungen zu fördern. Für die Personalwirtschaft ist es relevant, da es 	Themen wie die Integration von KI in Arbeitsprozesse und die Notwendigkeit von Vertrauen und ethischen Standards anspricht, die für HR-	Abteilungen bei der Implementierung von KI-Tools entscheidend sind. </a:t>
            </a:r>
            <a:endParaRPr kumimoji="0" lang="de-DE" altLang="de-DE" sz="1200" b="0" i="0" u="none" strike="noStrike" cap="none" normalizeH="0" baseline="0" dirty="0">
              <a:ln>
                <a:noFill/>
              </a:ln>
              <a:solidFill>
                <a:schemeClr val="tx1"/>
              </a:solidFill>
              <a:effectLst/>
              <a:latin typeface="Gill Sans MT" panose="020B0502020104020203" pitchFamily="34" charset="0"/>
            </a:endParaRPr>
          </a:p>
        </p:txBody>
      </p:sp>
    </p:spTree>
    <p:extLst>
      <p:ext uri="{BB962C8B-B14F-4D97-AF65-F5344CB8AC3E}">
        <p14:creationId xmlns:p14="http://schemas.microsoft.com/office/powerpoint/2010/main" val="100779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95079C-47E3-6D05-5B5F-93612426C6FD}"/>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BA97D552-B13C-D42C-F43C-933C8EAA54E7}"/>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01681300-9482-38D1-7C74-756CCADB6C0A}"/>
              </a:ext>
            </a:extLst>
          </p:cNvPr>
          <p:cNvSpPr txBox="1"/>
          <p:nvPr/>
        </p:nvSpPr>
        <p:spPr>
          <a:xfrm>
            <a:off x="450056" y="627630"/>
            <a:ext cx="9503229" cy="12373131"/>
          </a:xfrm>
          <a:prstGeom prst="rect">
            <a:avLst/>
          </a:prstGeom>
          <a:noFill/>
        </p:spPr>
        <p:txBody>
          <a:bodyPr wrap="square" rtlCol="0">
            <a:spAutoFit/>
          </a:bodyPr>
          <a:lstStyle/>
          <a:p>
            <a:pPr algn="ctr"/>
            <a:endParaRPr lang="de-DE" dirty="0"/>
          </a:p>
          <a:p>
            <a:r>
              <a:rPr lang="de-DE" sz="2800" dirty="0"/>
              <a:t>						(1) Aktuelle Ausgangssituation</a:t>
            </a:r>
          </a:p>
          <a:p>
            <a:endParaRPr lang="de-DE" sz="2800" dirty="0"/>
          </a:p>
          <a:p>
            <a:pPr marL="342900" lvl="0" indent="-342900">
              <a:lnSpc>
                <a:spcPct val="115000"/>
              </a:lnSpc>
              <a:buFont typeface="Arial" panose="020B0604020202020204" pitchFamily="34" charset="0"/>
              <a:buChar char="•"/>
            </a:pP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5 %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deutschen Unternehmen nutzen KI im HR-Bereich, während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25 %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den Einsatz planen (Randstad-ifo-Personalleiterbefragung 3. Quartal 2023) </a:t>
            </a:r>
          </a:p>
          <a:p>
            <a:pPr lvl="0">
              <a:lnSpc>
                <a:spcPct val="115000"/>
              </a:lnSpc>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99 %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Entscheidungsträger sehen geschäftliche Vorteile in KI, aber nur </a:t>
            </a:r>
            <a:r>
              <a:rPr lang="de-DE"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52 % </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der Mitarbeiter begrüßen deren Einsatz – eine Vertrauenslücke (</a:t>
            </a:r>
            <a:r>
              <a:rPr lang="de-DE"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Workday</a:t>
            </a: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KI-IQ-Studie)</a:t>
            </a:r>
          </a:p>
          <a:p>
            <a:pPr lvl="0">
              <a:lnSpc>
                <a:spcPct val="115000"/>
              </a:lnSpc>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buFont typeface="Arial" panose="020B0604020202020204" pitchFamily="34" charset="0"/>
              <a:buChar char="•"/>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 wird im Recruiting, Talentmanagement und Mitarbeiterbetreuung eingesetzt, aber die Rate im HR ist niedriger als in anderen KI-Sektoren</a:t>
            </a:r>
          </a:p>
          <a:p>
            <a:pPr lvl="0">
              <a:lnSpc>
                <a:spcPct val="115000"/>
              </a:lnSpc>
            </a:pP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Arial" panose="020B0604020202020204" pitchFamily="34" charset="0"/>
              <a:buChar char="•"/>
            </a:pPr>
            <a:r>
              <a:rPr lang="de-D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Potenzial für Effizienzsteigerungen, Personalisierung und bessere Entscheidungen treibt aktuell die Entwicklung voran</a:t>
            </a:r>
            <a:endParaRPr lang="de-DE"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de-DE" sz="2000" dirty="0"/>
          </a:p>
          <a:p>
            <a:r>
              <a:rPr lang="de-DE" sz="2800" dirty="0"/>
              <a:t>			</a:t>
            </a:r>
          </a:p>
          <a:p>
            <a:pPr marL="742950" indent="-742950">
              <a:buFont typeface="+mj-lt"/>
              <a:buAutoNum type="arabicParenBoth"/>
            </a:pP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8459A7F1-7F12-27B9-FF7B-C8F8AE2DCDB8}"/>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3</a:t>
            </a:fld>
            <a:endParaRPr lang="de-DE" sz="4000" noProof="0" dirty="0">
              <a:solidFill>
                <a:schemeClr val="bg1">
                  <a:lumMod val="85000"/>
                </a:schemeClr>
              </a:solidFill>
            </a:endParaRPr>
          </a:p>
        </p:txBody>
      </p:sp>
    </p:spTree>
    <p:extLst>
      <p:ext uri="{BB962C8B-B14F-4D97-AF65-F5344CB8AC3E}">
        <p14:creationId xmlns:p14="http://schemas.microsoft.com/office/powerpoint/2010/main" val="20927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DC8F05-A2FA-3056-83FE-0EEE690090B0}"/>
            </a:ext>
          </a:extLst>
        </p:cNvPr>
        <p:cNvGrpSpPr/>
        <p:nvPr/>
      </p:nvGrpSpPr>
      <p:grpSpPr>
        <a:xfrm>
          <a:off x="0" y="0"/>
          <a:ext cx="0" cy="0"/>
          <a:chOff x="0" y="0"/>
          <a:chExt cx="0" cy="0"/>
        </a:xfrm>
      </p:grpSpPr>
      <p:pic>
        <p:nvPicPr>
          <p:cNvPr id="9" name="Inhaltsplatzhalter 8">
            <a:extLst>
              <a:ext uri="{FF2B5EF4-FFF2-40B4-BE49-F238E27FC236}">
                <a16:creationId xmlns:a16="http://schemas.microsoft.com/office/drawing/2014/main" id="{FD2236C2-8070-7F4E-1328-2564BC36C2B8}"/>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2" name="Textfeld 11">
            <a:extLst>
              <a:ext uri="{FF2B5EF4-FFF2-40B4-BE49-F238E27FC236}">
                <a16:creationId xmlns:a16="http://schemas.microsoft.com/office/drawing/2014/main" id="{618315D7-8EFE-28D5-C2E2-A94BAF634FB4}"/>
              </a:ext>
            </a:extLst>
          </p:cNvPr>
          <p:cNvSpPr txBox="1"/>
          <p:nvPr/>
        </p:nvSpPr>
        <p:spPr>
          <a:xfrm>
            <a:off x="450056" y="627630"/>
            <a:ext cx="9503229" cy="13793007"/>
          </a:xfrm>
          <a:prstGeom prst="rect">
            <a:avLst/>
          </a:prstGeom>
          <a:noFill/>
        </p:spPr>
        <p:txBody>
          <a:bodyPr wrap="square" rtlCol="0">
            <a:spAutoFit/>
          </a:bodyPr>
          <a:lstStyle/>
          <a:p>
            <a:pPr algn="ctr"/>
            <a:endParaRPr lang="de-DE" dirty="0"/>
          </a:p>
          <a:p>
            <a:pPr algn="ctr"/>
            <a:r>
              <a:rPr lang="de-DE" sz="2800" dirty="0"/>
              <a:t>(2) Prozess der Einführung</a:t>
            </a:r>
          </a:p>
          <a:p>
            <a:r>
              <a:rPr lang="de-DE" sz="2400" dirty="0"/>
              <a:t>Notwendige Aufgaben:</a:t>
            </a:r>
          </a:p>
          <a:p>
            <a:endParaRPr lang="de-DE" sz="1600" dirty="0"/>
          </a:p>
          <a:p>
            <a:pPr>
              <a:lnSpc>
                <a:spcPct val="115000"/>
              </a:lnSpc>
              <a:spcAft>
                <a:spcPts val="720"/>
              </a:spcAft>
              <a:buNone/>
            </a:pPr>
            <a:r>
              <a:rPr lang="de-DE" sz="1600" b="1" dirty="0">
                <a:effectLst/>
                <a:ea typeface="Times New Roman" panose="02020603050405020304" pitchFamily="18" charset="0"/>
                <a:cs typeface="Times New Roman" panose="02020603050405020304" pitchFamily="18" charset="0"/>
              </a:rPr>
              <a:t>1. Ziele und Anforderungen definieren</a:t>
            </a:r>
            <a:endParaRPr lang="de-DE" sz="1600" b="1"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effectLst/>
                <a:ea typeface="Times New Roman" panose="02020603050405020304" pitchFamily="18" charset="0"/>
                <a:cs typeface="Times New Roman" panose="02020603050405020304" pitchFamily="18" charset="0"/>
              </a:rPr>
              <a:t>Bedarfsanalyse, Ziele festlegen, rechtliche Rahmenbedingungen prüfen</a:t>
            </a:r>
            <a:endParaRPr lang="de-DE" sz="1600" dirty="0">
              <a:effectLst/>
              <a:ea typeface="Calibri" panose="020F0502020204030204" pitchFamily="34" charset="0"/>
              <a:cs typeface="Times New Roman" panose="02020603050405020304" pitchFamily="18" charset="0"/>
            </a:endParaRPr>
          </a:p>
          <a:p>
            <a:pPr>
              <a:lnSpc>
                <a:spcPct val="115000"/>
              </a:lnSpc>
              <a:spcAft>
                <a:spcPts val="720"/>
              </a:spcAft>
              <a:buNone/>
            </a:pPr>
            <a:r>
              <a:rPr lang="de-DE" sz="1600" b="1" dirty="0">
                <a:effectLst/>
                <a:ea typeface="Times New Roman" panose="02020603050405020304" pitchFamily="18" charset="0"/>
                <a:cs typeface="Times New Roman" panose="02020603050405020304" pitchFamily="18" charset="0"/>
              </a:rPr>
              <a:t>2. Auswahl des richtigen KI-Tools</a:t>
            </a:r>
            <a:endParaRPr lang="de-DE" sz="1600" b="1"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effectLst/>
                <a:ea typeface="Times New Roman" panose="02020603050405020304" pitchFamily="18" charset="0"/>
                <a:cs typeface="Times New Roman" panose="02020603050405020304" pitchFamily="18" charset="0"/>
              </a:rPr>
              <a:t>Marktrecherche, Funktionen und Bias prüfen, Integration in bestehende IT-Systeme und Prozesse</a:t>
            </a:r>
            <a:endParaRPr lang="de-DE" sz="1600" dirty="0">
              <a:effectLst/>
              <a:ea typeface="Calibri" panose="020F0502020204030204" pitchFamily="34" charset="0"/>
              <a:cs typeface="Times New Roman" panose="02020603050405020304" pitchFamily="18" charset="0"/>
            </a:endParaRPr>
          </a:p>
          <a:p>
            <a:pPr>
              <a:lnSpc>
                <a:spcPct val="115000"/>
              </a:lnSpc>
              <a:spcAft>
                <a:spcPts val="720"/>
              </a:spcAft>
              <a:buNone/>
            </a:pPr>
            <a:r>
              <a:rPr lang="de-DE" sz="1600" b="1" dirty="0">
                <a:ea typeface="Times New Roman" panose="02020603050405020304" pitchFamily="18" charset="0"/>
                <a:cs typeface="Times New Roman" panose="02020603050405020304" pitchFamily="18" charset="0"/>
              </a:rPr>
              <a:t>3</a:t>
            </a:r>
            <a:r>
              <a:rPr lang="de-DE" sz="1600" b="1" dirty="0">
                <a:effectLst/>
                <a:ea typeface="Times New Roman" panose="02020603050405020304" pitchFamily="18" charset="0"/>
                <a:cs typeface="Times New Roman" panose="02020603050405020304" pitchFamily="18" charset="0"/>
              </a:rPr>
              <a:t>. Mitarbeiterschulung</a:t>
            </a:r>
            <a:endParaRPr lang="de-DE" sz="1600" b="1"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effectLst/>
                <a:ea typeface="Times New Roman" panose="02020603050405020304" pitchFamily="18" charset="0"/>
                <a:cs typeface="Times New Roman" panose="02020603050405020304" pitchFamily="18" charset="0"/>
              </a:rPr>
              <a:t>HR-Team schulen, Change-Management im Gesamtunternehmen</a:t>
            </a:r>
            <a:endParaRPr lang="de-DE" sz="1600" dirty="0">
              <a:effectLst/>
              <a:ea typeface="Calibri" panose="020F0502020204030204" pitchFamily="34" charset="0"/>
              <a:cs typeface="Times New Roman" panose="02020603050405020304" pitchFamily="18" charset="0"/>
            </a:endParaRPr>
          </a:p>
          <a:p>
            <a:pPr>
              <a:lnSpc>
                <a:spcPct val="115000"/>
              </a:lnSpc>
              <a:spcAft>
                <a:spcPts val="1000"/>
              </a:spcAft>
              <a:buNone/>
            </a:pPr>
            <a:r>
              <a:rPr lang="de-DE" sz="1600" b="1" dirty="0">
                <a:ea typeface="Times New Roman" panose="02020603050405020304" pitchFamily="18" charset="0"/>
                <a:cs typeface="Times New Roman" panose="02020603050405020304" pitchFamily="18" charset="0"/>
              </a:rPr>
              <a:t>4</a:t>
            </a:r>
            <a:r>
              <a:rPr lang="de-DE" sz="1600" b="1" dirty="0">
                <a:effectLst/>
                <a:ea typeface="Times New Roman" panose="02020603050405020304" pitchFamily="18" charset="0"/>
                <a:cs typeface="Times New Roman" panose="02020603050405020304" pitchFamily="18" charset="0"/>
              </a:rPr>
              <a:t>. Testphase und Einführung</a:t>
            </a:r>
            <a:endParaRPr lang="de-DE" sz="1600" b="1" dirty="0">
              <a:effectLst/>
              <a:ea typeface="Calibri" panose="020F0502020204030204" pitchFamily="34" charset="0"/>
              <a:cs typeface="Times New Roman" panose="02020603050405020304" pitchFamily="18" charset="0"/>
            </a:endParaRPr>
          </a:p>
          <a:p>
            <a:pPr indent="449580">
              <a:lnSpc>
                <a:spcPct val="115000"/>
              </a:lnSpc>
              <a:spcAft>
                <a:spcPts val="1000"/>
              </a:spcAft>
              <a:buNone/>
            </a:pPr>
            <a:r>
              <a:rPr lang="de-DE" sz="1600" dirty="0">
                <a:effectLst/>
                <a:ea typeface="Times New Roman" panose="02020603050405020304" pitchFamily="18" charset="0"/>
                <a:cs typeface="Times New Roman" panose="02020603050405020304" pitchFamily="18" charset="0"/>
              </a:rPr>
              <a:t>Pilotprojekt, Feedback einholen, unternehmensweites System</a:t>
            </a:r>
            <a:endParaRPr lang="de-DE" sz="1600" dirty="0">
              <a:effectLst/>
              <a:ea typeface="Calibri" panose="020F0502020204030204" pitchFamily="34" charset="0"/>
              <a:cs typeface="Times New Roman" panose="02020603050405020304" pitchFamily="18" charset="0"/>
            </a:endParaRPr>
          </a:p>
          <a:p>
            <a:pPr>
              <a:lnSpc>
                <a:spcPct val="115000"/>
              </a:lnSpc>
              <a:spcAft>
                <a:spcPts val="720"/>
              </a:spcAft>
              <a:buNone/>
            </a:pPr>
            <a:r>
              <a:rPr lang="de-DE" sz="1600" b="1" dirty="0">
                <a:ea typeface="Times New Roman" panose="02020603050405020304" pitchFamily="18" charset="0"/>
                <a:cs typeface="Times New Roman" panose="02020603050405020304" pitchFamily="18" charset="0"/>
              </a:rPr>
              <a:t>5</a:t>
            </a:r>
            <a:r>
              <a:rPr lang="de-DE" sz="1600" b="1" dirty="0">
                <a:effectLst/>
                <a:ea typeface="Times New Roman" panose="02020603050405020304" pitchFamily="18" charset="0"/>
                <a:cs typeface="Times New Roman" panose="02020603050405020304" pitchFamily="18" charset="0"/>
              </a:rPr>
              <a:t>. Datenschutz und Sicherheit</a:t>
            </a:r>
            <a:endParaRPr lang="de-DE" sz="1600" b="1"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effectLst/>
                <a:ea typeface="Times New Roman" panose="02020603050405020304" pitchFamily="18" charset="0"/>
                <a:cs typeface="Times New Roman" panose="02020603050405020304" pitchFamily="18" charset="0"/>
              </a:rPr>
              <a:t>DSGVO-Konformität, Einwilligung, Datenminimierung</a:t>
            </a:r>
            <a:endParaRPr lang="de-DE" sz="1600" dirty="0">
              <a:effectLst/>
              <a:ea typeface="Calibri" panose="020F0502020204030204" pitchFamily="34" charset="0"/>
              <a:cs typeface="Times New Roman" panose="02020603050405020304" pitchFamily="18" charset="0"/>
            </a:endParaRPr>
          </a:p>
          <a:p>
            <a:pPr>
              <a:lnSpc>
                <a:spcPct val="115000"/>
              </a:lnSpc>
              <a:spcAft>
                <a:spcPts val="720"/>
              </a:spcAft>
              <a:buNone/>
            </a:pPr>
            <a:r>
              <a:rPr lang="de-DE" sz="1600" b="1" dirty="0">
                <a:ea typeface="Times New Roman" panose="02020603050405020304" pitchFamily="18" charset="0"/>
                <a:cs typeface="Times New Roman" panose="02020603050405020304" pitchFamily="18" charset="0"/>
              </a:rPr>
              <a:t>6</a:t>
            </a:r>
            <a:r>
              <a:rPr lang="de-DE" sz="1600" b="1" dirty="0">
                <a:effectLst/>
                <a:ea typeface="Times New Roman" panose="02020603050405020304" pitchFamily="18" charset="0"/>
                <a:cs typeface="Times New Roman" panose="02020603050405020304" pitchFamily="18" charset="0"/>
              </a:rPr>
              <a:t>. Monitoring und Optimierung</a:t>
            </a:r>
            <a:endParaRPr lang="de-DE" sz="1600" b="1"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SzPts val="1000"/>
              <a:buFont typeface="Symbol" panose="05050102010706020507" pitchFamily="18" charset="2"/>
              <a:buChar char=""/>
              <a:tabLst>
                <a:tab pos="457200" algn="l"/>
              </a:tabLst>
            </a:pPr>
            <a:r>
              <a:rPr lang="de-DE" sz="1600" dirty="0">
                <a:effectLst/>
                <a:ea typeface="Times New Roman" panose="02020603050405020304" pitchFamily="18" charset="0"/>
                <a:cs typeface="Times New Roman" panose="02020603050405020304" pitchFamily="18" charset="0"/>
              </a:rPr>
              <a:t>Überwachung, Verbesserung, Updates</a:t>
            </a:r>
            <a:endParaRPr lang="de-DE" sz="1600" dirty="0">
              <a:effectLst/>
              <a:ea typeface="Calibri" panose="020F0502020204030204" pitchFamily="34" charset="0"/>
              <a:cs typeface="Times New Roman" panose="02020603050405020304" pitchFamily="18" charset="0"/>
            </a:endParaRPr>
          </a:p>
          <a:p>
            <a:endParaRPr lang="de-DE" sz="2000" dirty="0"/>
          </a:p>
          <a:p>
            <a:r>
              <a:rPr lang="de-DE" sz="2800" dirty="0"/>
              <a:t>			</a:t>
            </a:r>
          </a:p>
          <a:p>
            <a:pPr marL="742950" indent="-742950">
              <a:buFont typeface="+mj-lt"/>
              <a:buAutoNum type="arabicParenBoth"/>
            </a:pP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13" name="Foliennummernplatzhalter 12">
            <a:extLst>
              <a:ext uri="{FF2B5EF4-FFF2-40B4-BE49-F238E27FC236}">
                <a16:creationId xmlns:a16="http://schemas.microsoft.com/office/drawing/2014/main" id="{782CC270-17AC-C535-598A-309E08D034B1}"/>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4</a:t>
            </a:fld>
            <a:endParaRPr lang="de-DE" sz="4000" noProof="0" dirty="0">
              <a:solidFill>
                <a:schemeClr val="bg1">
                  <a:lumMod val="85000"/>
                </a:schemeClr>
              </a:solidFill>
            </a:endParaRPr>
          </a:p>
        </p:txBody>
      </p:sp>
    </p:spTree>
    <p:extLst>
      <p:ext uri="{BB962C8B-B14F-4D97-AF65-F5344CB8AC3E}">
        <p14:creationId xmlns:p14="http://schemas.microsoft.com/office/powerpoint/2010/main" val="44240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E85B95F-BF59-4AED-0EDF-D8F25A2991E4}"/>
            </a:ext>
          </a:extLst>
        </p:cNvPr>
        <p:cNvGrpSpPr/>
        <p:nvPr/>
      </p:nvGrpSpPr>
      <p:grpSpPr>
        <a:xfrm>
          <a:off x="0" y="0"/>
          <a:ext cx="0" cy="0"/>
          <a:chOff x="0" y="0"/>
          <a:chExt cx="0" cy="0"/>
        </a:xfrm>
      </p:grpSpPr>
      <p:sp>
        <p:nvSpPr>
          <p:cNvPr id="10" name="Pfeil: nach rechts 9">
            <a:extLst>
              <a:ext uri="{FF2B5EF4-FFF2-40B4-BE49-F238E27FC236}">
                <a16:creationId xmlns:a16="http://schemas.microsoft.com/office/drawing/2014/main" id="{365581F5-CC6C-711D-04C2-95365AE86F11}"/>
              </a:ext>
            </a:extLst>
          </p:cNvPr>
          <p:cNvSpPr/>
          <p:nvPr/>
        </p:nvSpPr>
        <p:spPr>
          <a:xfrm>
            <a:off x="315686" y="4814370"/>
            <a:ext cx="11560628" cy="826265"/>
          </a:xfrm>
          <a:prstGeom prst="rightArrow">
            <a:avLst/>
          </a:prstGeom>
          <a:gradFill flip="none" rotWithShape="1">
            <a:gsLst>
              <a:gs pos="0">
                <a:schemeClr val="accent1">
                  <a:lumMod val="75000"/>
                </a:schemeClr>
              </a:gs>
              <a:gs pos="59000">
                <a:schemeClr val="accent1">
                  <a:tint val="44500"/>
                  <a:satMod val="160000"/>
                </a:schemeClr>
              </a:gs>
              <a:gs pos="100000">
                <a:schemeClr val="accent1">
                  <a:tint val="23500"/>
                  <a:satMod val="16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2CA723A1-F0AB-0D3B-4153-9FE55568D0B8}"/>
              </a:ext>
            </a:extLst>
          </p:cNvPr>
          <p:cNvSpPr txBox="1"/>
          <p:nvPr/>
        </p:nvSpPr>
        <p:spPr>
          <a:xfrm>
            <a:off x="315686" y="467610"/>
            <a:ext cx="9503229" cy="12376722"/>
          </a:xfrm>
          <a:prstGeom prst="rect">
            <a:avLst/>
          </a:prstGeom>
          <a:noFill/>
        </p:spPr>
        <p:txBody>
          <a:bodyPr wrap="square" rtlCol="0">
            <a:spAutoFit/>
          </a:bodyPr>
          <a:lstStyle/>
          <a:p>
            <a:pPr algn="ctr"/>
            <a:endParaRPr lang="de-DE" sz="2800" dirty="0"/>
          </a:p>
          <a:p>
            <a:pPr algn="ctr"/>
            <a:r>
              <a:rPr lang="de-DE" sz="2800" dirty="0"/>
              <a:t>(2) Prozess der Einführung</a:t>
            </a:r>
          </a:p>
          <a:p>
            <a:endParaRPr lang="de-DE" sz="1100" dirty="0"/>
          </a:p>
          <a:p>
            <a:r>
              <a:rPr lang="de-DE" sz="2400" dirty="0"/>
              <a:t>Ablaufplan:</a:t>
            </a:r>
          </a:p>
          <a:p>
            <a:endParaRPr lang="de-DE" sz="1100" dirty="0"/>
          </a:p>
          <a:p>
            <a:endParaRPr lang="de-DE" sz="2000" b="1" dirty="0"/>
          </a:p>
          <a:p>
            <a:pPr lvl="0">
              <a:lnSpc>
                <a:spcPct val="115000"/>
              </a:lnSpc>
              <a:spcAft>
                <a:spcPts val="1000"/>
              </a:spcAft>
              <a:buSzPts val="1000"/>
              <a:tabLst>
                <a:tab pos="457200" algn="l"/>
              </a:tabLst>
            </a:pPr>
            <a:r>
              <a:rPr lang="de-DE" sz="1800" b="1" dirty="0">
                <a:effectLst/>
                <a:ea typeface="Times New Roman" panose="02020603050405020304" pitchFamily="18" charset="0"/>
                <a:cs typeface="Times New Roman" panose="02020603050405020304" pitchFamily="18" charset="0"/>
              </a:rPr>
              <a:t>   </a:t>
            </a:r>
          </a:p>
          <a:p>
            <a:pPr lvl="0">
              <a:lnSpc>
                <a:spcPct val="115000"/>
              </a:lnSpc>
              <a:spcAft>
                <a:spcPts val="1000"/>
              </a:spcAft>
              <a:buSzPts val="1000"/>
              <a:tabLst>
                <a:tab pos="457200" algn="l"/>
              </a:tabLst>
            </a:pPr>
            <a:r>
              <a:rPr lang="de-DE" sz="1800" b="1" dirty="0">
                <a:effectLst/>
                <a:ea typeface="Times New Roman" panose="02020603050405020304" pitchFamily="18" charset="0"/>
                <a:cs typeface="Times New Roman" panose="02020603050405020304" pitchFamily="18" charset="0"/>
              </a:rPr>
              <a:t>			Monat 1-2: </a:t>
            </a:r>
            <a:r>
              <a:rPr lang="de-DE" sz="1800" dirty="0">
                <a:effectLst/>
                <a:ea typeface="Times New Roman" panose="02020603050405020304" pitchFamily="18" charset="0"/>
                <a:cs typeface="Times New Roman" panose="02020603050405020304" pitchFamily="18" charset="0"/>
              </a:rPr>
              <a:t>Bedarfsanalyse, Toolauswahl, rechtliche Prüfung</a:t>
            </a:r>
          </a:p>
          <a:p>
            <a:pPr marL="342900" lvl="0" indent="-342900">
              <a:lnSpc>
                <a:spcPct val="115000"/>
              </a:lnSpc>
              <a:spcAft>
                <a:spcPts val="1000"/>
              </a:spcAft>
              <a:buSzPts val="1000"/>
              <a:buFont typeface="Symbol" panose="05050102010706020507" pitchFamily="18" charset="2"/>
              <a:buChar char=""/>
              <a:tabLst>
                <a:tab pos="457200" algn="l"/>
              </a:tabLst>
            </a:pPr>
            <a:endParaRPr lang="de-DE" sz="1800" dirty="0">
              <a:effectLst/>
              <a:ea typeface="Calibri" panose="020F0502020204030204" pitchFamily="34"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ea typeface="Times New Roman" panose="02020603050405020304" pitchFamily="18" charset="0"/>
                <a:cs typeface="Times New Roman" panose="02020603050405020304" pitchFamily="18" charset="0"/>
              </a:rPr>
              <a:t>			Monat 3: </a:t>
            </a:r>
            <a:r>
              <a:rPr lang="de-DE" sz="1800" dirty="0">
                <a:effectLst/>
                <a:ea typeface="Times New Roman" panose="02020603050405020304" pitchFamily="18" charset="0"/>
                <a:cs typeface="Times New Roman" panose="02020603050405020304" pitchFamily="18" charset="0"/>
              </a:rPr>
              <a:t>Pilotphase, Schulung des HR-Teams</a:t>
            </a:r>
          </a:p>
          <a:p>
            <a:pPr lvl="0">
              <a:lnSpc>
                <a:spcPct val="115000"/>
              </a:lnSpc>
              <a:spcAft>
                <a:spcPts val="1000"/>
              </a:spcAft>
              <a:buSzPts val="1000"/>
              <a:tabLst>
                <a:tab pos="457200" algn="l"/>
              </a:tabLst>
            </a:pPr>
            <a:endParaRPr lang="de-DE" dirty="0">
              <a:ea typeface="Calibri" panose="020F0502020204030204" pitchFamily="34"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ea typeface="Times New Roman" panose="02020603050405020304" pitchFamily="18" charset="0"/>
                <a:cs typeface="Times New Roman" panose="02020603050405020304" pitchFamily="18" charset="0"/>
              </a:rPr>
              <a:t>			 Monat 4-6: </a:t>
            </a:r>
            <a:r>
              <a:rPr lang="de-DE" sz="1800" dirty="0">
                <a:effectLst/>
                <a:ea typeface="Times New Roman" panose="02020603050405020304" pitchFamily="18" charset="0"/>
                <a:cs typeface="Times New Roman" panose="02020603050405020304" pitchFamily="18" charset="0"/>
              </a:rPr>
              <a:t>Optimierung basierend auf Feedback, vollständiger Rollout</a:t>
            </a:r>
          </a:p>
          <a:p>
            <a:pPr lvl="0">
              <a:lnSpc>
                <a:spcPct val="115000"/>
              </a:lnSpc>
              <a:spcAft>
                <a:spcPts val="1000"/>
              </a:spcAft>
              <a:buSzPts val="1000"/>
              <a:tabLst>
                <a:tab pos="457200" algn="l"/>
              </a:tabLst>
            </a:pPr>
            <a:r>
              <a:rPr lang="de-DE" sz="1800" b="1" dirty="0">
                <a:effectLst/>
                <a:ea typeface="Times New Roman" panose="02020603050405020304" pitchFamily="18" charset="0"/>
                <a:cs typeface="Times New Roman" panose="02020603050405020304" pitchFamily="18" charset="0"/>
              </a:rPr>
              <a:t>Lebenslange Aufgabe ab Monat 6: </a:t>
            </a:r>
            <a:r>
              <a:rPr lang="de-DE" sz="1800" dirty="0">
                <a:effectLst/>
                <a:ea typeface="Times New Roman" panose="02020603050405020304" pitchFamily="18" charset="0"/>
                <a:cs typeface="Times New Roman" panose="02020603050405020304" pitchFamily="18" charset="0"/>
              </a:rPr>
              <a:t>Regelmäßiges Monitoring und Anpassungen </a:t>
            </a:r>
          </a:p>
          <a:p>
            <a:pPr lvl="0">
              <a:lnSpc>
                <a:spcPct val="115000"/>
              </a:lnSpc>
              <a:spcAft>
                <a:spcPts val="1000"/>
              </a:spcAft>
              <a:buSzPts val="1000"/>
              <a:tabLst>
                <a:tab pos="457200" algn="l"/>
              </a:tabLst>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A7E8DCBB-949A-3BAE-7082-5718442898CA}"/>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5DC6E9FE-CB3F-6460-2628-50974D638AFE}"/>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5</a:t>
            </a:fld>
            <a:endParaRPr lang="de-DE" sz="4000" noProof="0" dirty="0">
              <a:solidFill>
                <a:schemeClr val="bg1">
                  <a:lumMod val="85000"/>
                </a:schemeClr>
              </a:solidFill>
            </a:endParaRPr>
          </a:p>
        </p:txBody>
      </p:sp>
      <p:sp>
        <p:nvSpPr>
          <p:cNvPr id="3" name="Pfeil: nach rechts 2">
            <a:extLst>
              <a:ext uri="{FF2B5EF4-FFF2-40B4-BE49-F238E27FC236}">
                <a16:creationId xmlns:a16="http://schemas.microsoft.com/office/drawing/2014/main" id="{03697FE9-125F-F561-C4B5-1CB93C811CD5}"/>
              </a:ext>
            </a:extLst>
          </p:cNvPr>
          <p:cNvSpPr/>
          <p:nvPr/>
        </p:nvSpPr>
        <p:spPr>
          <a:xfrm>
            <a:off x="294932" y="2387781"/>
            <a:ext cx="478971" cy="23948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accent1">
                  <a:lumMod val="40000"/>
                  <a:lumOff val="60000"/>
                </a:schemeClr>
              </a:solidFill>
            </a:endParaRPr>
          </a:p>
        </p:txBody>
      </p:sp>
      <p:sp>
        <p:nvSpPr>
          <p:cNvPr id="4" name="Pfeil: nach rechts 3">
            <a:extLst>
              <a:ext uri="{FF2B5EF4-FFF2-40B4-BE49-F238E27FC236}">
                <a16:creationId xmlns:a16="http://schemas.microsoft.com/office/drawing/2014/main" id="{4171336D-9FEB-A5FC-EDEB-FF0A76352DF8}"/>
              </a:ext>
            </a:extLst>
          </p:cNvPr>
          <p:cNvSpPr/>
          <p:nvPr/>
        </p:nvSpPr>
        <p:spPr>
          <a:xfrm>
            <a:off x="294931" y="3294833"/>
            <a:ext cx="478971" cy="23948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b="1">
              <a:ln w="22225">
                <a:solidFill>
                  <a:schemeClr val="accent2"/>
                </a:solidFill>
                <a:prstDash val="solid"/>
              </a:ln>
              <a:solidFill>
                <a:schemeClr val="accent2">
                  <a:lumMod val="40000"/>
                  <a:lumOff val="60000"/>
                </a:schemeClr>
              </a:solidFill>
            </a:endParaRPr>
          </a:p>
        </p:txBody>
      </p:sp>
      <p:sp>
        <p:nvSpPr>
          <p:cNvPr id="5" name="Pfeil: nach rechts 4">
            <a:extLst>
              <a:ext uri="{FF2B5EF4-FFF2-40B4-BE49-F238E27FC236}">
                <a16:creationId xmlns:a16="http://schemas.microsoft.com/office/drawing/2014/main" id="{5243FA67-BB44-1724-FAE6-1374B37A5821}"/>
              </a:ext>
            </a:extLst>
          </p:cNvPr>
          <p:cNvSpPr/>
          <p:nvPr/>
        </p:nvSpPr>
        <p:spPr>
          <a:xfrm>
            <a:off x="863712" y="3292281"/>
            <a:ext cx="478971" cy="239486"/>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Pfeil: nach rechts 5">
            <a:extLst>
              <a:ext uri="{FF2B5EF4-FFF2-40B4-BE49-F238E27FC236}">
                <a16:creationId xmlns:a16="http://schemas.microsoft.com/office/drawing/2014/main" id="{5BC14A60-83AD-C51A-CF79-98D4046316F4}"/>
              </a:ext>
            </a:extLst>
          </p:cNvPr>
          <p:cNvSpPr/>
          <p:nvPr/>
        </p:nvSpPr>
        <p:spPr>
          <a:xfrm>
            <a:off x="315686" y="4201886"/>
            <a:ext cx="478971" cy="239486"/>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a:extLst>
              <a:ext uri="{FF2B5EF4-FFF2-40B4-BE49-F238E27FC236}">
                <a16:creationId xmlns:a16="http://schemas.microsoft.com/office/drawing/2014/main" id="{2A4438B0-C605-81E0-18EF-B89ADA6C1F4A}"/>
              </a:ext>
            </a:extLst>
          </p:cNvPr>
          <p:cNvSpPr/>
          <p:nvPr/>
        </p:nvSpPr>
        <p:spPr>
          <a:xfrm>
            <a:off x="863712" y="4201886"/>
            <a:ext cx="478971" cy="239486"/>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a:extLst>
              <a:ext uri="{FF2B5EF4-FFF2-40B4-BE49-F238E27FC236}">
                <a16:creationId xmlns:a16="http://schemas.microsoft.com/office/drawing/2014/main" id="{C80EE04F-C8D4-8ADB-8912-35AEC1ADA2D5}"/>
              </a:ext>
            </a:extLst>
          </p:cNvPr>
          <p:cNvSpPr/>
          <p:nvPr/>
        </p:nvSpPr>
        <p:spPr>
          <a:xfrm>
            <a:off x="1411738" y="4201886"/>
            <a:ext cx="478971" cy="23948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Pfeil: nach rechts 1">
            <a:extLst>
              <a:ext uri="{FF2B5EF4-FFF2-40B4-BE49-F238E27FC236}">
                <a16:creationId xmlns:a16="http://schemas.microsoft.com/office/drawing/2014/main" id="{60393324-7B03-A101-23BF-7EB702D80153}"/>
              </a:ext>
            </a:extLst>
          </p:cNvPr>
          <p:cNvSpPr/>
          <p:nvPr/>
        </p:nvSpPr>
        <p:spPr>
          <a:xfrm>
            <a:off x="116733" y="5069003"/>
            <a:ext cx="188576" cy="290510"/>
          </a:xfrm>
          <a:prstGeom prst="rightArrow">
            <a:avLst/>
          </a:prstGeom>
          <a:gradFill flip="none" rotWithShape="1">
            <a:gsLst>
              <a:gs pos="0">
                <a:schemeClr val="accent1">
                  <a:lumMod val="75000"/>
                </a:schemeClr>
              </a:gs>
              <a:gs pos="59000">
                <a:schemeClr val="accent1">
                  <a:tint val="44500"/>
                  <a:satMod val="160000"/>
                </a:schemeClr>
              </a:gs>
              <a:gs pos="100000">
                <a:schemeClr val="accent1">
                  <a:tint val="23500"/>
                  <a:satMod val="160000"/>
                </a:scheme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Ein Bild, das Text, Visitenkarte, Kreis, Screenshot enthält.">
            <a:extLst>
              <a:ext uri="{FF2B5EF4-FFF2-40B4-BE49-F238E27FC236}">
                <a16:creationId xmlns:a16="http://schemas.microsoft.com/office/drawing/2014/main" id="{A09043E1-2162-B5AE-2608-9EDF8D1B44BC}"/>
              </a:ext>
            </a:extLst>
          </p:cNvPr>
          <p:cNvPicPr>
            <a:picLocks noChangeAspect="1"/>
          </p:cNvPicPr>
          <p:nvPr/>
        </p:nvPicPr>
        <p:blipFill>
          <a:blip r:embed="rId4"/>
          <a:stretch>
            <a:fillRect/>
          </a:stretch>
        </p:blipFill>
        <p:spPr>
          <a:xfrm>
            <a:off x="7600699" y="508742"/>
            <a:ext cx="4304221" cy="4010471"/>
          </a:xfrm>
          <a:prstGeom prst="rect">
            <a:avLst/>
          </a:prstGeom>
          <a:effectLst>
            <a:softEdge rad="76200"/>
          </a:effectLst>
        </p:spPr>
      </p:pic>
    </p:spTree>
    <p:extLst>
      <p:ext uri="{BB962C8B-B14F-4D97-AF65-F5344CB8AC3E}">
        <p14:creationId xmlns:p14="http://schemas.microsoft.com/office/powerpoint/2010/main" val="34255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C11BB2-5FDA-084C-1B4F-EDCCED3F0535}"/>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51F98538-EEEC-7913-33B2-4C622B5DF98A}"/>
              </a:ext>
            </a:extLst>
          </p:cNvPr>
          <p:cNvSpPr txBox="1"/>
          <p:nvPr/>
        </p:nvSpPr>
        <p:spPr>
          <a:xfrm>
            <a:off x="315686" y="467610"/>
            <a:ext cx="6694714" cy="14078213"/>
          </a:xfrm>
          <a:prstGeom prst="rect">
            <a:avLst/>
          </a:prstGeom>
          <a:noFill/>
        </p:spPr>
        <p:txBody>
          <a:bodyPr wrap="square" rtlCol="0">
            <a:spAutoFit/>
          </a:bodyPr>
          <a:lstStyle/>
          <a:p>
            <a:pPr algn="ctr"/>
            <a:endParaRPr lang="de-DE" sz="2800" dirty="0"/>
          </a:p>
          <a:p>
            <a:pPr algn="ctr"/>
            <a:r>
              <a:rPr lang="de-DE" sz="2800" dirty="0"/>
              <a:t>(3a) Anwendungen in der Personalbetreuung</a:t>
            </a:r>
          </a:p>
          <a:p>
            <a:endParaRPr lang="de-DE" sz="1100" dirty="0"/>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Automatisierung Vertragserstellung</a:t>
            </a:r>
            <a:endParaRPr lang="de-DE" dirty="0">
              <a:latin typeface="Gill Sans MT" panose="020B0502020104020203" pitchFamily="34" charset="0"/>
              <a:ea typeface="Times New Roman" panose="02020603050405020304" pitchFamily="18" charset="0"/>
            </a:endParaRPr>
          </a:p>
          <a:p>
            <a:pPr lvl="1"/>
            <a:endParaRPr lang="de-DE" sz="1600"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Anwendung: </a:t>
            </a:r>
            <a:r>
              <a:rPr lang="de-DE" sz="1600" dirty="0">
                <a:latin typeface="Gill Sans MT" panose="020B0502020104020203" pitchFamily="34" charset="0"/>
                <a:ea typeface="Times New Roman" panose="02020603050405020304" pitchFamily="18" charset="0"/>
              </a:rPr>
              <a:t>Verträge rechtlich überprüfen,</a:t>
            </a:r>
            <a:r>
              <a:rPr lang="de-DE" sz="1600" dirty="0">
                <a:latin typeface="Gill Sans MT" panose="020B0502020104020203" pitchFamily="34" charset="0"/>
                <a:ea typeface="Times New Roman" panose="02020603050405020304" pitchFamily="18" charset="0"/>
                <a:cs typeface="Times New Roman" panose="02020603050405020304" pitchFamily="18" charset="0"/>
              </a:rPr>
              <a:t> Vorlagen anpassen, Datenextraktion, digitale Signaturen</a:t>
            </a:r>
            <a:endParaRPr lang="de-DE" sz="1600" dirty="0">
              <a:latin typeface="Gill Sans MT" panose="020B0502020104020203" pitchFamily="34" charset="0"/>
              <a:ea typeface="Calibri" panose="020F0502020204030204" pitchFamily="34" charset="0"/>
              <a:cs typeface="Times New Roman" panose="02020603050405020304" pitchFamily="18" charset="0"/>
            </a:endParaRPr>
          </a:p>
          <a:p>
            <a:pPr lvl="1"/>
            <a:endParaRPr lang="de-DE" sz="1600" dirty="0">
              <a:latin typeface="Gill Sans MT" panose="020B0502020104020203" pitchFamily="34" charset="0"/>
              <a:ea typeface="Times New Roman" panose="02020603050405020304" pitchFamily="18" charset="0"/>
              <a:cs typeface="Times New Roman" panose="02020603050405020304" pitchFamily="18" charset="0"/>
            </a:endParaRPr>
          </a:p>
          <a:p>
            <a:pPr marL="449580">
              <a:lnSpc>
                <a:spcPct val="115000"/>
              </a:lnSpc>
              <a:spcAft>
                <a:spcPts val="1000"/>
              </a:spcAft>
            </a:pPr>
            <a:r>
              <a:rPr lang="de-DE" sz="1600" b="1" dirty="0">
                <a:latin typeface="Gill Sans MT" panose="020B0502020104020203" pitchFamily="34" charset="0"/>
                <a:ea typeface="Times New Roman" panose="02020603050405020304" pitchFamily="18" charset="0"/>
              </a:rPr>
              <a:t>				</a:t>
            </a:r>
            <a:r>
              <a:rPr lang="de-DE" sz="1600" dirty="0" err="1">
                <a:latin typeface="Gill Sans MT" panose="020B0502020104020203" pitchFamily="34" charset="0"/>
                <a:ea typeface="Times New Roman" panose="02020603050405020304" pitchFamily="18" charset="0"/>
              </a:rPr>
              <a:t>Datenbefüllung</a:t>
            </a:r>
            <a:r>
              <a:rPr lang="de-DE" sz="1600" dirty="0">
                <a:latin typeface="Gill Sans MT" panose="020B0502020104020203" pitchFamily="34" charset="0"/>
                <a:ea typeface="Times New Roman" panose="02020603050405020304" pitchFamily="18" charset="0"/>
              </a:rPr>
              <a:t> aus HR-Systemen (SAP), elektronische Signaturen, Klauseln analysieren und Risiken identifizieren</a:t>
            </a:r>
          </a:p>
          <a:p>
            <a:pPr marL="449580">
              <a:lnSpc>
                <a:spcPct val="115000"/>
              </a:lnSpc>
              <a:spcAft>
                <a:spcPts val="1000"/>
              </a:spcAft>
            </a:pPr>
            <a:r>
              <a:rPr lang="de-DE" sz="1600" dirty="0">
                <a:solidFill>
                  <a:srgbClr val="000000"/>
                </a:solidFill>
                <a:effectLst/>
                <a:latin typeface="Gill Sans MT" panose="020B0502020104020203" pitchFamily="34" charset="0"/>
              </a:rPr>
              <a:t>				KI-gestützte OCR und Analyse, Fristenmanagement</a:t>
            </a:r>
          </a:p>
          <a:p>
            <a:pPr marL="44958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Zeitersparnis, Fehlerreduktion, Rechtssicherheit</a:t>
            </a:r>
          </a:p>
          <a:p>
            <a:pPr>
              <a:buNone/>
            </a:pPr>
            <a:r>
              <a:rPr lang="de-DE" sz="1200" dirty="0">
                <a:latin typeface="Gill Sans MT" panose="020B0502020104020203" pitchFamily="34" charset="0"/>
                <a:ea typeface="Times New Roman" panose="02020603050405020304" pitchFamily="18" charset="0"/>
              </a:rPr>
              <a:t> </a:t>
            </a:r>
            <a:endParaRPr lang="de-DE" sz="1600" dirty="0">
              <a:latin typeface="Gill Sans MT" panose="020B0502020104020203" pitchFamily="34" charset="0"/>
              <a:ea typeface="Times New Roman" panose="02020603050405020304" pitchFamily="18" charset="0"/>
            </a:endParaRPr>
          </a:p>
          <a:p>
            <a:pPr marL="742950" lvl="1" indent="-285750">
              <a:buFont typeface="Wingdings" panose="05000000000000000000" pitchFamily="2" charset="2"/>
              <a:buChar char="Ø"/>
            </a:pPr>
            <a:r>
              <a:rPr lang="de-DE" b="1" dirty="0">
                <a:latin typeface="Gill Sans MT" panose="020B0502020104020203" pitchFamily="34" charset="0"/>
                <a:ea typeface="Times New Roman" panose="02020603050405020304" pitchFamily="18" charset="0"/>
              </a:rPr>
              <a:t>Chatbots beantworten Fragen </a:t>
            </a:r>
          </a:p>
          <a:p>
            <a:pPr lvl="1"/>
            <a:endParaRPr lang="de-DE" sz="1600" b="1" dirty="0">
              <a:latin typeface="Gill Sans MT" panose="020B0502020104020203" pitchFamily="34" charset="0"/>
              <a:ea typeface="Times New Roman" panose="02020603050405020304" pitchFamily="18" charset="0"/>
            </a:endParaRPr>
          </a:p>
          <a:p>
            <a:pPr lvl="1"/>
            <a:r>
              <a:rPr lang="de-DE" sz="1600" b="1" dirty="0">
                <a:latin typeface="Gill Sans MT" panose="020B0502020104020203" pitchFamily="34" charset="0"/>
                <a:ea typeface="Times New Roman" panose="02020603050405020304" pitchFamily="18" charset="0"/>
              </a:rPr>
              <a:t>Anwendung: FAQ Urlaubsansprüche, Fehlzeiten, </a:t>
            </a:r>
          </a:p>
          <a:p>
            <a:pPr lvl="1"/>
            <a:r>
              <a:rPr lang="de-DE" sz="1600" b="1" dirty="0">
                <a:latin typeface="Gill Sans MT" panose="020B0502020104020203" pitchFamily="34" charset="0"/>
                <a:ea typeface="Times New Roman" panose="02020603050405020304" pitchFamily="18" charset="0"/>
              </a:rPr>
              <a:t>		     Gehaltsabrechnungen, Handbuch</a:t>
            </a:r>
          </a:p>
          <a:p>
            <a:pPr lvl="1"/>
            <a:r>
              <a:rPr lang="de-DE" sz="1600" dirty="0">
                <a:latin typeface="Gill Sans MT" panose="020B0502020104020203" pitchFamily="34" charset="0"/>
                <a:ea typeface="Times New Roman" panose="02020603050405020304" pitchFamily="18" charset="0"/>
              </a:rPr>
              <a:t>Unzählige Anbieter</a:t>
            </a:r>
          </a:p>
          <a:p>
            <a:pPr lvl="1"/>
            <a:endParaRPr lang="de-DE" sz="1600" dirty="0">
              <a:latin typeface="Gill Sans MT" panose="020B0502020104020203" pitchFamily="34" charset="0"/>
              <a:ea typeface="Times New Roman" panose="02020603050405020304" pitchFamily="18" charset="0"/>
            </a:endParaRPr>
          </a:p>
          <a:p>
            <a:pPr marL="457200">
              <a:lnSpc>
                <a:spcPct val="115000"/>
              </a:lnSpc>
              <a:spcAft>
                <a:spcPts val="1000"/>
              </a:spcAft>
            </a:pPr>
            <a:r>
              <a:rPr lang="de-DE" sz="1600" b="1" dirty="0">
                <a:latin typeface="Gill Sans MT" panose="020B0502020104020203" pitchFamily="34" charset="0"/>
                <a:ea typeface="Calibri" panose="020F0502020204030204" pitchFamily="34" charset="0"/>
                <a:cs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cs typeface="Times New Roman" panose="02020603050405020304" pitchFamily="18" charset="0"/>
              </a:rPr>
              <a:t>24h, Personalentlastung, konsistente Kommunikation </a:t>
            </a:r>
            <a:endParaRPr lang="de-DE" sz="1600" dirty="0">
              <a:latin typeface="Gill Sans MT" panose="020B0502020104020203" pitchFamily="34" charset="0"/>
              <a:ea typeface="Calibri" panose="020F0502020204030204" pitchFamily="34" charset="0"/>
              <a:cs typeface="Times New Roman" panose="02020603050405020304" pitchFamily="18" charset="0"/>
            </a:endParaRPr>
          </a:p>
          <a:p>
            <a:endParaRPr lang="de-DE" b="1" dirty="0"/>
          </a:p>
          <a:p>
            <a:pPr marL="457200">
              <a:lnSpc>
                <a:spcPct val="115000"/>
              </a:lnSpc>
              <a:spcAft>
                <a:spcPts val="10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49B2EB40-D549-1365-A7CA-14F533A72C5B}"/>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50499" y="2754086"/>
            <a:ext cx="5784850" cy="1531938"/>
          </a:xfrm>
        </p:spPr>
      </p:pic>
      <p:sp>
        <p:nvSpPr>
          <p:cNvPr id="13" name="Foliennummernplatzhalter 12">
            <a:extLst>
              <a:ext uri="{FF2B5EF4-FFF2-40B4-BE49-F238E27FC236}">
                <a16:creationId xmlns:a16="http://schemas.microsoft.com/office/drawing/2014/main" id="{B7B6A035-4E1A-0196-D006-19AAF364F09F}"/>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6</a:t>
            </a:fld>
            <a:endParaRPr lang="de-DE" sz="4000" noProof="0" dirty="0">
              <a:solidFill>
                <a:schemeClr val="bg1">
                  <a:lumMod val="85000"/>
                </a:schemeClr>
              </a:solidFill>
            </a:endParaRPr>
          </a:p>
        </p:txBody>
      </p:sp>
      <p:pic>
        <p:nvPicPr>
          <p:cNvPr id="14" name="Grafik 13" descr="Ein Bild, das Text, Elektronik, Screenshot, Software enthält.&#10;&#10;KI-generierte Inhalte können fehlerhaft sein.">
            <a:extLst>
              <a:ext uri="{FF2B5EF4-FFF2-40B4-BE49-F238E27FC236}">
                <a16:creationId xmlns:a16="http://schemas.microsoft.com/office/drawing/2014/main" id="{D91CFA79-0856-DE21-D389-410829C2C811}"/>
              </a:ext>
            </a:extLst>
          </p:cNvPr>
          <p:cNvPicPr>
            <a:picLocks noChangeAspect="1"/>
          </p:cNvPicPr>
          <p:nvPr/>
        </p:nvPicPr>
        <p:blipFill>
          <a:blip r:embed="rId4"/>
          <a:srcRect l="16580" t="519" r="172" b="646"/>
          <a:stretch/>
        </p:blipFill>
        <p:spPr>
          <a:xfrm>
            <a:off x="6756771" y="1453782"/>
            <a:ext cx="3334109" cy="4999264"/>
          </a:xfrm>
          <a:prstGeom prst="rect">
            <a:avLst/>
          </a:prstGeom>
        </p:spPr>
      </p:pic>
      <p:pic>
        <p:nvPicPr>
          <p:cNvPr id="18" name="Grafik 17">
            <a:extLst>
              <a:ext uri="{FF2B5EF4-FFF2-40B4-BE49-F238E27FC236}">
                <a16:creationId xmlns:a16="http://schemas.microsoft.com/office/drawing/2014/main" id="{F7D8D7C5-3A6B-CD97-A20D-88DD850837D0}"/>
              </a:ext>
            </a:extLst>
          </p:cNvPr>
          <p:cNvPicPr>
            <a:picLocks noChangeAspect="1"/>
          </p:cNvPicPr>
          <p:nvPr/>
        </p:nvPicPr>
        <p:blipFill>
          <a:blip r:embed="rId5"/>
          <a:stretch>
            <a:fillRect/>
          </a:stretch>
        </p:blipFill>
        <p:spPr>
          <a:xfrm>
            <a:off x="756012" y="2728233"/>
            <a:ext cx="1345108" cy="350486"/>
          </a:xfrm>
          <a:prstGeom prst="rect">
            <a:avLst/>
          </a:prstGeom>
        </p:spPr>
      </p:pic>
      <p:pic>
        <p:nvPicPr>
          <p:cNvPr id="3" name="Grafik 2">
            <a:extLst>
              <a:ext uri="{FF2B5EF4-FFF2-40B4-BE49-F238E27FC236}">
                <a16:creationId xmlns:a16="http://schemas.microsoft.com/office/drawing/2014/main" id="{1F33C04C-7EB3-70C5-BAF5-03790146167B}"/>
              </a:ext>
            </a:extLst>
          </p:cNvPr>
          <p:cNvPicPr>
            <a:picLocks noChangeAspect="1"/>
          </p:cNvPicPr>
          <p:nvPr/>
        </p:nvPicPr>
        <p:blipFill>
          <a:blip r:embed="rId6"/>
          <a:stretch>
            <a:fillRect/>
          </a:stretch>
        </p:blipFill>
        <p:spPr>
          <a:xfrm>
            <a:off x="415370" y="3376976"/>
            <a:ext cx="1777464" cy="350486"/>
          </a:xfrm>
          <a:prstGeom prst="rect">
            <a:avLst/>
          </a:prstGeom>
        </p:spPr>
      </p:pic>
    </p:spTree>
    <p:extLst>
      <p:ext uri="{BB962C8B-B14F-4D97-AF65-F5344CB8AC3E}">
        <p14:creationId xmlns:p14="http://schemas.microsoft.com/office/powerpoint/2010/main" val="396781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695B3-6012-4608-7A2D-303173EB311B}"/>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7A17502E-0E63-A5CF-D304-36566AADEE2C}"/>
              </a:ext>
            </a:extLst>
          </p:cNvPr>
          <p:cNvSpPr txBox="1"/>
          <p:nvPr/>
        </p:nvSpPr>
        <p:spPr>
          <a:xfrm>
            <a:off x="420237" y="456724"/>
            <a:ext cx="6971163" cy="14206966"/>
          </a:xfrm>
          <a:prstGeom prst="rect">
            <a:avLst/>
          </a:prstGeom>
          <a:noFill/>
        </p:spPr>
        <p:txBody>
          <a:bodyPr wrap="square" rtlCol="0">
            <a:spAutoFit/>
          </a:bodyPr>
          <a:lstStyle/>
          <a:p>
            <a:pPr algn="ctr"/>
            <a:endParaRPr lang="de-DE" sz="2800" dirty="0">
              <a:latin typeface="Gill Sans MT" panose="020B0502020104020203" pitchFamily="34" charset="0"/>
            </a:endParaRPr>
          </a:p>
          <a:p>
            <a:pPr algn="ctr"/>
            <a:r>
              <a:rPr lang="de-DE" sz="2800" dirty="0">
                <a:latin typeface="Gill Sans MT" panose="020B0502020104020203" pitchFamily="34" charset="0"/>
              </a:rPr>
              <a:t>(3a) Anwendungen in der Personalbetreuung</a:t>
            </a: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Gehaltsabrechnung</a:t>
            </a:r>
            <a:endParaRPr lang="de-DE" dirty="0">
              <a:latin typeface="Gill Sans MT" panose="020B0502020104020203" pitchFamily="34" charset="0"/>
              <a:ea typeface="Times New Roman" panose="02020603050405020304" pitchFamily="18" charset="0"/>
            </a:endParaRP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Abrechnungsfehler minimieren, Steuer- und Sozialversicherungsdaten validieren,  Abweichungen z.B. falsche Überstunden erkennen   </a:t>
            </a:r>
            <a:endParaRPr lang="de-DE" sz="1600" dirty="0">
              <a:effectLst/>
              <a:latin typeface="Gill Sans MT" panose="020B0502020104020203" pitchFamily="34" charset="0"/>
              <a:ea typeface="Times New Roman" panose="02020603050405020304" pitchFamily="18" charset="0"/>
            </a:endParaRPr>
          </a:p>
          <a:p>
            <a:pPr marL="457200" indent="228600">
              <a:lnSpc>
                <a:spcPct val="115000"/>
              </a:lnSpc>
              <a:spcAft>
                <a:spcPts val="1000"/>
              </a:spcAft>
            </a:pPr>
            <a:r>
              <a:rPr lang="de-DE" sz="1600" b="1" dirty="0">
                <a:effectLst/>
                <a:latin typeface="Gill Sans MT" panose="020B0502020104020203" pitchFamily="34" charset="0"/>
                <a:ea typeface="Times New Roman" panose="02020603050405020304" pitchFamily="18" charset="0"/>
                <a:cs typeface="Times New Roman" panose="02020603050405020304" pitchFamily="18" charset="0"/>
              </a:rPr>
              <a:t>Plattformen  </a:t>
            </a:r>
          </a:p>
          <a:p>
            <a:pPr marL="457200" indent="2286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Vorteile: </a:t>
            </a:r>
            <a:r>
              <a:rPr lang="de-DE" sz="1600" dirty="0">
                <a:effectLst/>
                <a:latin typeface="Gill Sans MT" panose="020B0502020104020203" pitchFamily="34" charset="0"/>
                <a:ea typeface="Times New Roman" panose="02020603050405020304" pitchFamily="18" charset="0"/>
              </a:rPr>
              <a:t>Zeit, Fehlerminimierung</a:t>
            </a:r>
          </a:p>
          <a:p>
            <a:pPr marL="457200" indent="228600"/>
            <a:endParaRPr lang="de-DE" sz="1800" dirty="0">
              <a:effectLst/>
              <a:latin typeface="Gill Sans MT" panose="020B0502020104020203" pitchFamily="34" charset="0"/>
              <a:ea typeface="Times New Roman" panose="02020603050405020304" pitchFamily="18" charset="0"/>
            </a:endParaRPr>
          </a:p>
          <a:p>
            <a:pPr marL="742950" lvl="1" indent="-285750">
              <a:lnSpc>
                <a:spcPct val="115000"/>
              </a:lnSpc>
              <a:buFont typeface="Wingdings" panose="05000000000000000000" pitchFamily="2" charset="2"/>
              <a:buChar char="Ø"/>
            </a:pPr>
            <a:r>
              <a:rPr lang="de-DE" sz="1600" dirty="0">
                <a:effectLst/>
                <a:latin typeface="Gill Sans MT" panose="020B0502020104020203" pitchFamily="34" charset="0"/>
                <a:ea typeface="Times New Roman" panose="02020603050405020304" pitchFamily="18" charset="0"/>
              </a:rPr>
              <a:t> </a:t>
            </a:r>
            <a:r>
              <a:rPr lang="de-DE" b="1" dirty="0">
                <a:effectLst/>
                <a:latin typeface="Gill Sans MT" panose="020B0502020104020203" pitchFamily="34" charset="0"/>
                <a:ea typeface="Calibri" panose="020F0502020204030204" pitchFamily="34" charset="0"/>
                <a:cs typeface="Times New Roman" panose="02020603050405020304" pitchFamily="18" charset="0"/>
              </a:rPr>
              <a:t>Dokumentenmanagement</a:t>
            </a:r>
            <a:endParaRPr lang="de-DE" dirty="0">
              <a:effectLst/>
              <a:latin typeface="Gill Sans MT" panose="020B0502020104020203" pitchFamily="34" charset="0"/>
              <a:ea typeface="Calibri" panose="020F0502020204030204" pitchFamily="34" charset="0"/>
              <a:cs typeface="Times New Roman" panose="02020603050405020304" pitchFamily="18" charset="0"/>
            </a:endParaRPr>
          </a:p>
          <a:p>
            <a:pPr marL="457200" indent="228600">
              <a:lnSpc>
                <a:spcPct val="115000"/>
              </a:lnSpc>
              <a:buNone/>
            </a:pPr>
            <a:r>
              <a:rPr lang="de-DE" sz="1200" b="0" dirty="0">
                <a:effectLst/>
                <a:latin typeface="Gill Sans MT" panose="020B0502020104020203" pitchFamily="34" charset="0"/>
                <a:ea typeface="Calibri" panose="020F0502020204030204" pitchFamily="34" charset="0"/>
                <a:cs typeface="Times New Roman" panose="02020603050405020304" pitchFamily="18" charset="0"/>
              </a:rPr>
              <a:t> </a:t>
            </a:r>
            <a:endParaRPr lang="de-DE" sz="1100" dirty="0">
              <a:effectLst/>
              <a:latin typeface="Gill Sans MT" panose="020B0502020104020203" pitchFamily="34" charset="0"/>
              <a:ea typeface="Calibri" panose="020F0502020204030204" pitchFamily="34" charset="0"/>
              <a:cs typeface="Times New Roman" panose="02020603050405020304" pitchFamily="18" charset="0"/>
            </a:endParaRPr>
          </a:p>
          <a:p>
            <a:pPr marL="685800">
              <a:lnSpc>
                <a:spcPct val="115000"/>
              </a:lnSpc>
              <a:buNone/>
            </a:pPr>
            <a:r>
              <a:rPr lang="de-DE" sz="1400" b="1" dirty="0">
                <a:effectLst/>
                <a:latin typeface="Gill Sans MT" panose="020B0502020104020203" pitchFamily="34" charset="0"/>
                <a:ea typeface="Calibri" panose="020F0502020204030204" pitchFamily="34" charset="0"/>
                <a:cs typeface="Times New Roman" panose="02020603050405020304" pitchFamily="18" charset="0"/>
              </a:rPr>
              <a:t>Anwen</a:t>
            </a:r>
            <a:r>
              <a:rPr lang="de-DE" sz="1600" b="1" dirty="0">
                <a:effectLst/>
                <a:latin typeface="Gill Sans MT" panose="020B0502020104020203" pitchFamily="34" charset="0"/>
                <a:ea typeface="Calibri" panose="020F0502020204030204" pitchFamily="34" charset="0"/>
                <a:cs typeface="Times New Roman" panose="02020603050405020304" pitchFamily="18" charset="0"/>
              </a:rPr>
              <a:t>dung:  </a:t>
            </a:r>
            <a:r>
              <a:rPr lang="de-DE" sz="1600" dirty="0">
                <a:effectLst/>
                <a:latin typeface="Gill Sans MT" panose="020B0502020104020203" pitchFamily="34" charset="0"/>
                <a:ea typeface="Calibri" panose="020F0502020204030204" pitchFamily="34" charset="0"/>
                <a:cs typeface="Times New Roman" panose="02020603050405020304" pitchFamily="18" charset="0"/>
              </a:rPr>
              <a:t>Scannen, Schlagworte vergeben, einordnen</a:t>
            </a:r>
          </a:p>
          <a:p>
            <a:pPr marL="457200">
              <a:lnSpc>
                <a:spcPct val="115000"/>
              </a:lnSpc>
              <a:buNone/>
            </a:pPr>
            <a:r>
              <a:rPr lang="de-DE" sz="1400" b="0" dirty="0">
                <a:effectLst/>
                <a:latin typeface="Gill Sans MT" panose="020B0502020104020203" pitchFamily="34" charset="0"/>
                <a:ea typeface="Times New Roman" panose="02020603050405020304" pitchFamily="18" charset="0"/>
                <a:cs typeface="Times New Roman" panose="02020603050405020304" pitchFamily="18" charset="0"/>
              </a:rPr>
              <a:t> </a:t>
            </a:r>
          </a:p>
          <a:p>
            <a:pPr marL="457200">
              <a:lnSpc>
                <a:spcPct val="115000"/>
              </a:lnSpc>
              <a:buNone/>
            </a:pPr>
            <a:r>
              <a:rPr lang="de-DE" sz="1400" dirty="0">
                <a:latin typeface="Gill Sans MT" panose="020B0502020104020203" pitchFamily="34" charset="0"/>
                <a:ea typeface="Calibri" panose="020F0502020204030204" pitchFamily="34" charset="0"/>
                <a:cs typeface="Times New Roman" panose="02020603050405020304" pitchFamily="18" charset="0"/>
              </a:rPr>
              <a:t>			</a:t>
            </a:r>
            <a:r>
              <a:rPr lang="de-DE" sz="1600" dirty="0">
                <a:latin typeface="Gill Sans MT" panose="020B0502020104020203" pitchFamily="34" charset="0"/>
                <a:ea typeface="Calibri" panose="020F0502020204030204" pitchFamily="34" charset="0"/>
                <a:cs typeface="Times New Roman" panose="02020603050405020304" pitchFamily="18" charset="0"/>
              </a:rPr>
              <a:t>extrahieren, strukturierte Metadaten, OCR u. NLP</a:t>
            </a:r>
          </a:p>
          <a:p>
            <a:pPr marL="457200">
              <a:lnSpc>
                <a:spcPct val="115000"/>
              </a:lnSpc>
              <a:buNone/>
            </a:pPr>
            <a:r>
              <a:rPr lang="de-DE" sz="1600" dirty="0">
                <a:latin typeface="Gill Sans MT" panose="020B0502020104020203" pitchFamily="34" charset="0"/>
                <a:ea typeface="Calibri" panose="020F0502020204030204" pitchFamily="34" charset="0"/>
                <a:cs typeface="Times New Roman" panose="02020603050405020304" pitchFamily="18" charset="0"/>
              </a:rPr>
              <a:t>			Schlüsselworte, Compliance-Checks, Zugriffskontrollen und </a:t>
            </a:r>
            <a:r>
              <a:rPr lang="de-DE" sz="1600" dirty="0" err="1">
                <a:latin typeface="Gill Sans MT" panose="020B0502020104020203" pitchFamily="34" charset="0"/>
                <a:ea typeface="Calibri" panose="020F0502020204030204" pitchFamily="34" charset="0"/>
                <a:cs typeface="Times New Roman" panose="02020603050405020304" pitchFamily="18" charset="0"/>
              </a:rPr>
              <a:t>Anomalieerkennung</a:t>
            </a:r>
            <a:r>
              <a:rPr lang="de-DE" sz="1600" dirty="0">
                <a:latin typeface="Gill Sans MT" panose="020B0502020104020203" pitchFamily="34" charset="0"/>
                <a:ea typeface="Calibri" panose="020F0502020204030204" pitchFamily="34" charset="0"/>
                <a:cs typeface="Times New Roman" panose="02020603050405020304" pitchFamily="18" charset="0"/>
              </a:rPr>
              <a:t> (Einhaltung DSGVO)</a:t>
            </a:r>
          </a:p>
          <a:p>
            <a:pPr marL="457200" indent="228600">
              <a:lnSpc>
                <a:spcPct val="115000"/>
              </a:lnSpc>
              <a:buNone/>
            </a:pPr>
            <a:r>
              <a:rPr lang="de-DE" sz="1400" b="0" dirty="0">
                <a:effectLst/>
                <a:latin typeface="Gill Sans MT" panose="020B0502020104020203" pitchFamily="34" charset="0"/>
                <a:ea typeface="Times New Roman" panose="02020603050405020304" pitchFamily="18" charset="0"/>
                <a:cs typeface="Times New Roman" panose="02020603050405020304" pitchFamily="18" charset="0"/>
              </a:rPr>
              <a:t> </a:t>
            </a:r>
            <a:endParaRPr lang="de-DE" sz="1400" dirty="0">
              <a:effectLst/>
              <a:latin typeface="Gill Sans MT" panose="020B0502020104020203" pitchFamily="34" charset="0"/>
              <a:ea typeface="Calibri" panose="020F0502020204030204" pitchFamily="34" charset="0"/>
              <a:cs typeface="Times New Roman" panose="02020603050405020304" pitchFamily="18" charset="0"/>
            </a:endParaRPr>
          </a:p>
          <a:p>
            <a:pPr marL="457200" indent="228600">
              <a:lnSpc>
                <a:spcPct val="115000"/>
              </a:lnSpc>
              <a:buNone/>
            </a:pPr>
            <a:r>
              <a:rPr lang="de-DE" sz="1600" b="1" dirty="0">
                <a:effectLst/>
                <a:latin typeface="Gill Sans MT" panose="020B0502020104020203" pitchFamily="34" charset="0"/>
                <a:ea typeface="Times New Roman" panose="02020603050405020304" pitchFamily="18" charset="0"/>
                <a:cs typeface="Times New Roman" panose="02020603050405020304" pitchFamily="18" charset="0"/>
              </a:rPr>
              <a:t>Vorteile: </a:t>
            </a:r>
            <a:r>
              <a:rPr lang="de-DE" sz="1600" dirty="0">
                <a:effectLst/>
                <a:latin typeface="Gill Sans MT" panose="020B0502020104020203" pitchFamily="34" charset="0"/>
                <a:ea typeface="Times New Roman" panose="02020603050405020304" pitchFamily="18" charset="0"/>
                <a:cs typeface="Times New Roman" panose="02020603050405020304" pitchFamily="18" charset="0"/>
              </a:rPr>
              <a:t>Minimierung von Aufwand, Fehler, Datenverlust</a:t>
            </a:r>
            <a:endParaRPr lang="de-DE" sz="1600" dirty="0">
              <a:effectLst/>
              <a:latin typeface="Gill Sans MT" panose="020B0502020104020203" pitchFamily="34" charset="0"/>
              <a:ea typeface="Calibri" panose="020F0502020204030204" pitchFamily="34" charset="0"/>
              <a:cs typeface="Times New Roman" panose="02020603050405020304" pitchFamily="18" charset="0"/>
            </a:endParaRPr>
          </a:p>
          <a:p>
            <a:pPr lvl="1"/>
            <a:endParaRPr lang="de-DE" sz="1600" b="1" dirty="0">
              <a:ea typeface="Times New Roman" panose="02020603050405020304" pitchFamily="18" charset="0"/>
            </a:endParaRPr>
          </a:p>
          <a:p>
            <a:pPr marL="457200">
              <a:lnSpc>
                <a:spcPct val="115000"/>
              </a:lnSpc>
              <a:spcAft>
                <a:spcPts val="10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D91A2B84-B825-A187-C3D0-2CFE1E28E4A8}"/>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F1B68DF6-FA54-5A78-11D7-CF268EA7A81B}"/>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7</a:t>
            </a:fld>
            <a:endParaRPr lang="de-DE" sz="4000" noProof="0" dirty="0">
              <a:solidFill>
                <a:schemeClr val="bg1">
                  <a:lumMod val="85000"/>
                </a:schemeClr>
              </a:solidFill>
            </a:endParaRPr>
          </a:p>
        </p:txBody>
      </p:sp>
      <p:pic>
        <p:nvPicPr>
          <p:cNvPr id="3" name="Grafik 2" descr="Ein Bild, das Text, Kreis, Screenshot, Schrift enthält.&#10;&#10;KI-generierte Inhalte können fehlerhaft sein.">
            <a:extLst>
              <a:ext uri="{FF2B5EF4-FFF2-40B4-BE49-F238E27FC236}">
                <a16:creationId xmlns:a16="http://schemas.microsoft.com/office/drawing/2014/main" id="{EBB4754C-48C8-24A2-CCA6-8E915F982C42}"/>
              </a:ext>
            </a:extLst>
          </p:cNvPr>
          <p:cNvPicPr>
            <a:picLocks noChangeAspect="1"/>
          </p:cNvPicPr>
          <p:nvPr/>
        </p:nvPicPr>
        <p:blipFill>
          <a:blip r:embed="rId4"/>
          <a:stretch>
            <a:fillRect/>
          </a:stretch>
        </p:blipFill>
        <p:spPr>
          <a:xfrm>
            <a:off x="7008032" y="2030426"/>
            <a:ext cx="4463143" cy="4463143"/>
          </a:xfrm>
          <a:prstGeom prst="rect">
            <a:avLst/>
          </a:prstGeom>
        </p:spPr>
      </p:pic>
      <p:pic>
        <p:nvPicPr>
          <p:cNvPr id="5" name="Grafik 4" descr="Ein Bild, das Schrift, Logo, Grafiken, Symbol enthält.&#10;&#10;KI-generierte Inhalte können fehlerhaft sein.">
            <a:extLst>
              <a:ext uri="{FF2B5EF4-FFF2-40B4-BE49-F238E27FC236}">
                <a16:creationId xmlns:a16="http://schemas.microsoft.com/office/drawing/2014/main" id="{CE521426-8A5F-E77E-8501-F4D7CB43E7B9}"/>
              </a:ext>
            </a:extLst>
          </p:cNvPr>
          <p:cNvPicPr>
            <a:picLocks noChangeAspect="1"/>
          </p:cNvPicPr>
          <p:nvPr/>
        </p:nvPicPr>
        <p:blipFill>
          <a:blip r:embed="rId5"/>
          <a:stretch>
            <a:fillRect/>
          </a:stretch>
        </p:blipFill>
        <p:spPr>
          <a:xfrm>
            <a:off x="2473846" y="2988128"/>
            <a:ext cx="606306" cy="277586"/>
          </a:xfrm>
          <a:prstGeom prst="rect">
            <a:avLst/>
          </a:prstGeom>
        </p:spPr>
      </p:pic>
      <p:pic>
        <p:nvPicPr>
          <p:cNvPr id="7" name="Grafik 6" descr="Ein Bild, das Schrift, Grafiken, Logo, Text enthält.&#10;&#10;KI-generierte Inhalte können fehlerhaft sein.">
            <a:extLst>
              <a:ext uri="{FF2B5EF4-FFF2-40B4-BE49-F238E27FC236}">
                <a16:creationId xmlns:a16="http://schemas.microsoft.com/office/drawing/2014/main" id="{50616599-FCC8-D5F3-A459-BE6E422DEEC2}"/>
              </a:ext>
            </a:extLst>
          </p:cNvPr>
          <p:cNvPicPr>
            <a:picLocks noChangeAspect="1"/>
          </p:cNvPicPr>
          <p:nvPr/>
        </p:nvPicPr>
        <p:blipFill>
          <a:blip r:embed="rId6"/>
          <a:stretch>
            <a:fillRect/>
          </a:stretch>
        </p:blipFill>
        <p:spPr>
          <a:xfrm>
            <a:off x="3346075" y="2870766"/>
            <a:ext cx="769863" cy="512309"/>
          </a:xfrm>
          <a:prstGeom prst="rect">
            <a:avLst/>
          </a:prstGeom>
        </p:spPr>
      </p:pic>
      <p:pic>
        <p:nvPicPr>
          <p:cNvPr id="4" name="Grafik 3">
            <a:extLst>
              <a:ext uri="{FF2B5EF4-FFF2-40B4-BE49-F238E27FC236}">
                <a16:creationId xmlns:a16="http://schemas.microsoft.com/office/drawing/2014/main" id="{FB67CCDD-E247-5CC6-1177-3B514E8F41CC}"/>
              </a:ext>
            </a:extLst>
          </p:cNvPr>
          <p:cNvPicPr>
            <a:picLocks noChangeAspect="1"/>
          </p:cNvPicPr>
          <p:nvPr/>
        </p:nvPicPr>
        <p:blipFill>
          <a:blip r:embed="rId7"/>
          <a:stretch>
            <a:fillRect/>
          </a:stretch>
        </p:blipFill>
        <p:spPr>
          <a:xfrm>
            <a:off x="1124781" y="5139661"/>
            <a:ext cx="1064047" cy="298204"/>
          </a:xfrm>
          <a:prstGeom prst="rect">
            <a:avLst/>
          </a:prstGeom>
        </p:spPr>
      </p:pic>
      <p:pic>
        <p:nvPicPr>
          <p:cNvPr id="8" name="Grafik 7" descr="Ein Bild, das Schrift, Logo, Grafiken, weiß enthält.&#10;&#10;KI-generierte Inhalte können fehlerhaft sein.">
            <a:extLst>
              <a:ext uri="{FF2B5EF4-FFF2-40B4-BE49-F238E27FC236}">
                <a16:creationId xmlns:a16="http://schemas.microsoft.com/office/drawing/2014/main" id="{5FE5ED50-B0C2-CAD5-4502-79D9257C0CFF}"/>
              </a:ext>
            </a:extLst>
          </p:cNvPr>
          <p:cNvPicPr>
            <a:picLocks noChangeAspect="1"/>
          </p:cNvPicPr>
          <p:nvPr/>
        </p:nvPicPr>
        <p:blipFill>
          <a:blip r:embed="rId8"/>
          <a:stretch>
            <a:fillRect/>
          </a:stretch>
        </p:blipFill>
        <p:spPr>
          <a:xfrm>
            <a:off x="720825" y="5437865"/>
            <a:ext cx="1557558" cy="309606"/>
          </a:xfrm>
          <a:prstGeom prst="rect">
            <a:avLst/>
          </a:prstGeom>
        </p:spPr>
      </p:pic>
    </p:spTree>
    <p:extLst>
      <p:ext uri="{BB962C8B-B14F-4D97-AF65-F5344CB8AC3E}">
        <p14:creationId xmlns:p14="http://schemas.microsoft.com/office/powerpoint/2010/main" val="3941988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06DC5-7D51-F84D-099D-4E5AD6D28E16}"/>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45EC4064-1883-7B86-D298-C93394788D2D}"/>
              </a:ext>
            </a:extLst>
          </p:cNvPr>
          <p:cNvSpPr txBox="1"/>
          <p:nvPr/>
        </p:nvSpPr>
        <p:spPr>
          <a:xfrm>
            <a:off x="420237" y="456724"/>
            <a:ext cx="6971163" cy="15638640"/>
          </a:xfrm>
          <a:prstGeom prst="rect">
            <a:avLst/>
          </a:prstGeom>
          <a:noFill/>
        </p:spPr>
        <p:txBody>
          <a:bodyPr wrap="square" rtlCol="0">
            <a:spAutoFit/>
          </a:bodyPr>
          <a:lstStyle/>
          <a:p>
            <a:pPr algn="ctr"/>
            <a:endParaRPr lang="de-DE" sz="2800" dirty="0">
              <a:latin typeface="Gill Sans MT" panose="020B0502020104020203" pitchFamily="34" charset="0"/>
            </a:endParaRPr>
          </a:p>
          <a:p>
            <a:pPr algn="ctr"/>
            <a:r>
              <a:rPr lang="de-DE" sz="2800" dirty="0">
                <a:latin typeface="Gill Sans MT" panose="020B0502020104020203" pitchFamily="34" charset="0"/>
              </a:rPr>
              <a:t>(3a) Anwendungen in der Personalbetreuung</a:t>
            </a: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Arbeitszeugnisse</a:t>
            </a:r>
            <a:endParaRPr lang="de-DE" dirty="0">
              <a:latin typeface="Gill Sans MT" panose="020B0502020104020203" pitchFamily="34" charset="0"/>
              <a:ea typeface="Times New Roman" panose="02020603050405020304" pitchFamily="18" charset="0"/>
            </a:endParaRP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effectLst/>
                <a:latin typeface="Gill Sans MT" panose="020B0502020104020203" pitchFamily="34" charset="0"/>
                <a:ea typeface="Times New Roman" panose="02020603050405020304" pitchFamily="18" charset="0"/>
              </a:rPr>
              <a:t>Generierung,  Analyse und Optimierung von Arbeitszeugnissen</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Echtzeit-Generierung und Vorschau</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rechtliche Prüfung, Integration in HR-Systeme</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9.000 juristisch geprüfte Textbausteine, Kombination aus 			Erstellung, Analyse und Verbesserung, DSGVO-kompatibel</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Analyse und Erstellung, Branchen- und                    				Berufsgruppen-spezifisch</a:t>
            </a:r>
          </a:p>
          <a:p>
            <a:pPr marL="685800">
              <a:lnSpc>
                <a:spcPct val="115000"/>
              </a:lnSpc>
              <a:spcAft>
                <a:spcPts val="1000"/>
              </a:spcAft>
            </a:pPr>
            <a:endParaRPr lang="de-DE" sz="1600" dirty="0">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Zeitersparnis, Schnelligkeit Fehlerreduktion, Rechtssicherheit</a:t>
            </a: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457200" indent="228600">
              <a:lnSpc>
                <a:spcPct val="115000"/>
              </a:lnSpc>
              <a:spcAft>
                <a:spcPts val="1000"/>
              </a:spcAft>
            </a:pPr>
            <a:endParaRPr lang="de-DE" sz="16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indent="2286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457200" indent="228600">
              <a:lnSpc>
                <a:spcPct val="115000"/>
              </a:lnSpc>
              <a:spcAft>
                <a:spcPts val="1000"/>
              </a:spcAft>
            </a:pPr>
            <a:endParaRPr lang="de-DE" sz="16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BB7BA2B2-DF94-23D6-4201-F29392A73F15}"/>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B2A3DD81-153A-0E1A-7295-77C63DCD6C57}"/>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8</a:t>
            </a:fld>
            <a:endParaRPr lang="de-DE" sz="4000" noProof="0" dirty="0">
              <a:solidFill>
                <a:schemeClr val="bg1">
                  <a:lumMod val="85000"/>
                </a:schemeClr>
              </a:solidFill>
            </a:endParaRPr>
          </a:p>
        </p:txBody>
      </p:sp>
      <p:pic>
        <p:nvPicPr>
          <p:cNvPr id="6" name="Grafik 5">
            <a:extLst>
              <a:ext uri="{FF2B5EF4-FFF2-40B4-BE49-F238E27FC236}">
                <a16:creationId xmlns:a16="http://schemas.microsoft.com/office/drawing/2014/main" id="{7C7AB20C-0411-9D20-612D-57071AA0447E}"/>
              </a:ext>
            </a:extLst>
          </p:cNvPr>
          <p:cNvPicPr>
            <a:picLocks noChangeAspect="1"/>
          </p:cNvPicPr>
          <p:nvPr/>
        </p:nvPicPr>
        <p:blipFill>
          <a:blip r:embed="rId4"/>
          <a:stretch>
            <a:fillRect/>
          </a:stretch>
        </p:blipFill>
        <p:spPr>
          <a:xfrm>
            <a:off x="1148618" y="2740317"/>
            <a:ext cx="1080527" cy="288634"/>
          </a:xfrm>
          <a:prstGeom prst="rect">
            <a:avLst/>
          </a:prstGeom>
        </p:spPr>
      </p:pic>
      <p:pic>
        <p:nvPicPr>
          <p:cNvPr id="11" name="Grafik 10" descr="Ein Bild, das Text, Screenshot, Schrift, Design enthält.&#10;&#10;KI-generierte Inhalte können fehlerhaft sein.">
            <a:extLst>
              <a:ext uri="{FF2B5EF4-FFF2-40B4-BE49-F238E27FC236}">
                <a16:creationId xmlns:a16="http://schemas.microsoft.com/office/drawing/2014/main" id="{F503FC58-7246-35C0-190E-2B46D2B4C99A}"/>
              </a:ext>
            </a:extLst>
          </p:cNvPr>
          <p:cNvPicPr>
            <a:picLocks noChangeAspect="1"/>
          </p:cNvPicPr>
          <p:nvPr/>
        </p:nvPicPr>
        <p:blipFill>
          <a:blip r:embed="rId5">
            <a:alphaModFix amt="20000"/>
          </a:blip>
          <a:stretch>
            <a:fillRect/>
          </a:stretch>
        </p:blipFill>
        <p:spPr>
          <a:xfrm rot="1678912">
            <a:off x="5781486" y="1798059"/>
            <a:ext cx="6241271" cy="3756059"/>
          </a:xfrm>
          <a:prstGeom prst="rect">
            <a:avLst/>
          </a:prstGeom>
        </p:spPr>
      </p:pic>
      <p:pic>
        <p:nvPicPr>
          <p:cNvPr id="15" name="Grafik 14" descr="Ein Bild, das Text, Schrift, Screenshot, Grafiken enthält.&#10;&#10;KI-generierte Inhalte können fehlerhaft sein.">
            <a:extLst>
              <a:ext uri="{FF2B5EF4-FFF2-40B4-BE49-F238E27FC236}">
                <a16:creationId xmlns:a16="http://schemas.microsoft.com/office/drawing/2014/main" id="{CD5BDC8F-3913-1313-229E-5D52957549B8}"/>
              </a:ext>
            </a:extLst>
          </p:cNvPr>
          <p:cNvPicPr>
            <a:picLocks noChangeAspect="1"/>
          </p:cNvPicPr>
          <p:nvPr/>
        </p:nvPicPr>
        <p:blipFill>
          <a:blip r:embed="rId6"/>
          <a:srcRect b="50000"/>
          <a:stretch/>
        </p:blipFill>
        <p:spPr>
          <a:xfrm>
            <a:off x="794559" y="3106232"/>
            <a:ext cx="1434586" cy="413823"/>
          </a:xfrm>
          <a:prstGeom prst="rect">
            <a:avLst/>
          </a:prstGeom>
        </p:spPr>
      </p:pic>
      <p:pic>
        <p:nvPicPr>
          <p:cNvPr id="17" name="Grafik 16">
            <a:extLst>
              <a:ext uri="{FF2B5EF4-FFF2-40B4-BE49-F238E27FC236}">
                <a16:creationId xmlns:a16="http://schemas.microsoft.com/office/drawing/2014/main" id="{63870C8C-0773-9C5E-14D1-B592155C7A98}"/>
              </a:ext>
            </a:extLst>
          </p:cNvPr>
          <p:cNvPicPr>
            <a:picLocks noChangeAspect="1"/>
          </p:cNvPicPr>
          <p:nvPr/>
        </p:nvPicPr>
        <p:blipFill>
          <a:blip r:embed="rId7"/>
          <a:stretch>
            <a:fillRect/>
          </a:stretch>
        </p:blipFill>
        <p:spPr>
          <a:xfrm>
            <a:off x="606850" y="3591528"/>
            <a:ext cx="1622295" cy="375689"/>
          </a:xfrm>
          <a:prstGeom prst="rect">
            <a:avLst/>
          </a:prstGeom>
        </p:spPr>
      </p:pic>
      <p:pic>
        <p:nvPicPr>
          <p:cNvPr id="19" name="Grafik 18" descr="Ein Bild, das Text, Screenshot, Dunkelheit enthält.&#10;&#10;KI-generierte Inhalte können fehlerhaft sein.">
            <a:extLst>
              <a:ext uri="{FF2B5EF4-FFF2-40B4-BE49-F238E27FC236}">
                <a16:creationId xmlns:a16="http://schemas.microsoft.com/office/drawing/2014/main" id="{896A0450-2AAF-7D06-D8B1-C3877EB604E5}"/>
              </a:ext>
            </a:extLst>
          </p:cNvPr>
          <p:cNvPicPr>
            <a:picLocks noChangeAspect="1"/>
          </p:cNvPicPr>
          <p:nvPr/>
        </p:nvPicPr>
        <p:blipFill>
          <a:blip r:embed="rId8"/>
          <a:srcRect t="85315"/>
          <a:stretch/>
        </p:blipFill>
        <p:spPr>
          <a:xfrm>
            <a:off x="327910" y="4404732"/>
            <a:ext cx="1901235" cy="256478"/>
          </a:xfrm>
          <a:prstGeom prst="rect">
            <a:avLst/>
          </a:prstGeom>
        </p:spPr>
      </p:pic>
    </p:spTree>
    <p:extLst>
      <p:ext uri="{BB962C8B-B14F-4D97-AF65-F5344CB8AC3E}">
        <p14:creationId xmlns:p14="http://schemas.microsoft.com/office/powerpoint/2010/main" val="2447403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870045-9B01-D7B5-BBA6-EFA25F76CE64}"/>
            </a:ext>
          </a:extLst>
        </p:cNvPr>
        <p:cNvGrpSpPr/>
        <p:nvPr/>
      </p:nvGrpSpPr>
      <p:grpSpPr>
        <a:xfrm>
          <a:off x="0" y="0"/>
          <a:ext cx="0" cy="0"/>
          <a:chOff x="0" y="0"/>
          <a:chExt cx="0" cy="0"/>
        </a:xfrm>
      </p:grpSpPr>
      <p:sp>
        <p:nvSpPr>
          <p:cNvPr id="12" name="Textfeld 11">
            <a:extLst>
              <a:ext uri="{FF2B5EF4-FFF2-40B4-BE49-F238E27FC236}">
                <a16:creationId xmlns:a16="http://schemas.microsoft.com/office/drawing/2014/main" id="{82A5E605-ED04-C9DF-34C8-1BC61361370C}"/>
              </a:ext>
            </a:extLst>
          </p:cNvPr>
          <p:cNvSpPr txBox="1"/>
          <p:nvPr/>
        </p:nvSpPr>
        <p:spPr>
          <a:xfrm>
            <a:off x="420237" y="456724"/>
            <a:ext cx="7852906" cy="14877919"/>
          </a:xfrm>
          <a:prstGeom prst="rect">
            <a:avLst/>
          </a:prstGeom>
          <a:noFill/>
        </p:spPr>
        <p:txBody>
          <a:bodyPr wrap="square" rtlCol="0">
            <a:spAutoFit/>
          </a:bodyPr>
          <a:lstStyle/>
          <a:p>
            <a:pPr algn="ctr"/>
            <a:endParaRPr lang="de-DE" sz="2800" dirty="0">
              <a:latin typeface="Gill Sans MT" panose="020B0502020104020203" pitchFamily="34" charset="0"/>
            </a:endParaRPr>
          </a:p>
          <a:p>
            <a:pPr algn="ctr"/>
            <a:r>
              <a:rPr lang="de-DE" sz="2800" dirty="0">
                <a:latin typeface="Gill Sans MT" panose="020B0502020104020203" pitchFamily="34" charset="0"/>
              </a:rPr>
              <a:t>(3a) Anwendungen in der Personalbetreuung</a:t>
            </a:r>
          </a:p>
          <a:p>
            <a:endParaRPr lang="de-DE" sz="1100" dirty="0">
              <a:latin typeface="Gill Sans MT" panose="020B0502020104020203" pitchFamily="34" charset="0"/>
            </a:endParaRPr>
          </a:p>
          <a:p>
            <a:pPr marL="742950" lvl="1" indent="-285750">
              <a:buFont typeface="Wingdings" panose="05000000000000000000" pitchFamily="2" charset="2"/>
              <a:buChar char="Ø"/>
            </a:pPr>
            <a:r>
              <a:rPr lang="de-DE" b="1" dirty="0">
                <a:effectLst/>
                <a:latin typeface="Gill Sans MT" panose="020B0502020104020203" pitchFamily="34" charset="0"/>
                <a:ea typeface="Times New Roman" panose="02020603050405020304" pitchFamily="18" charset="0"/>
              </a:rPr>
              <a:t>Reise- und Spesenmanagement</a:t>
            </a:r>
            <a:endParaRPr lang="de-DE" dirty="0">
              <a:latin typeface="Gill Sans MT" panose="020B0502020104020203" pitchFamily="34" charset="0"/>
              <a:ea typeface="Times New Roman" panose="02020603050405020304" pitchFamily="18" charset="0"/>
            </a:endParaRPr>
          </a:p>
          <a:p>
            <a:pPr lvl="1"/>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b="1" dirty="0">
                <a:effectLst/>
                <a:latin typeface="Gill Sans MT" panose="020B0502020104020203" pitchFamily="34" charset="0"/>
                <a:ea typeface="Times New Roman" panose="02020603050405020304" pitchFamily="18" charset="0"/>
              </a:rPr>
              <a:t>Anwendung: </a:t>
            </a:r>
            <a:r>
              <a:rPr lang="de-DE" sz="1600" dirty="0">
                <a:effectLst/>
                <a:latin typeface="Gill Sans MT" panose="020B0502020104020203" pitchFamily="34" charset="0"/>
                <a:ea typeface="Times New Roman" panose="02020603050405020304" pitchFamily="18" charset="0"/>
              </a:rPr>
              <a:t>Prüfung, Validierung Belege, Erkennung Unregelmäßigkeiten</a:t>
            </a: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Digitalisierung Belege incl. Extrahierung Daten, Buchung 					berücksichtigt </a:t>
            </a:r>
            <a:r>
              <a:rPr lang="de-DE" sz="1600" dirty="0">
                <a:solidFill>
                  <a:srgbClr val="000000"/>
                </a:solidFill>
                <a:effectLst/>
                <a:latin typeface="Arial" panose="020B0604020202020204" pitchFamily="34" charset="0"/>
              </a:rPr>
              <a:t>Unternehmensrichtlinien, Budgets und 					Mitarbeiterpräferenzen, DSGVO- und </a:t>
            </a:r>
            <a:r>
              <a:rPr lang="de-DE" sz="1600" dirty="0" err="1">
                <a:solidFill>
                  <a:srgbClr val="000000"/>
                </a:solidFill>
                <a:effectLst/>
                <a:latin typeface="Arial" panose="020B0604020202020204" pitchFamily="34" charset="0"/>
              </a:rPr>
              <a:t>GoBD</a:t>
            </a:r>
            <a:r>
              <a:rPr lang="de-DE" sz="1600" dirty="0">
                <a:solidFill>
                  <a:srgbClr val="000000"/>
                </a:solidFill>
                <a:effectLst/>
                <a:latin typeface="Arial" panose="020B0604020202020204" pitchFamily="34" charset="0"/>
              </a:rPr>
              <a:t>-Konformität, 				Spesen-Workflows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Digitalisierung Spesen incl. handschriftlicher Belege,            					Spesenberichte, Markierung Verstößen                                         				gegen Richtlinien </a:t>
            </a:r>
          </a:p>
          <a:p>
            <a:pPr marL="685800">
              <a:lnSpc>
                <a:spcPct val="115000"/>
              </a:lnSpc>
              <a:spcAft>
                <a:spcPts val="1000"/>
              </a:spcAft>
            </a:pPr>
            <a:r>
              <a:rPr lang="de-DE" sz="1600" dirty="0">
                <a:latin typeface="Gill Sans MT" panose="020B0502020104020203" pitchFamily="34" charset="0"/>
                <a:ea typeface="Times New Roman" panose="02020603050405020304" pitchFamily="18" charset="0"/>
              </a:rPr>
              <a:t>			</a:t>
            </a:r>
          </a:p>
          <a:p>
            <a:pPr marL="685800">
              <a:lnSpc>
                <a:spcPct val="115000"/>
              </a:lnSpc>
              <a:spcAft>
                <a:spcPts val="1000"/>
              </a:spcAft>
            </a:pPr>
            <a:r>
              <a:rPr lang="de-DE" sz="1600" b="1" dirty="0">
                <a:latin typeface="Gill Sans MT" panose="020B0502020104020203" pitchFamily="34" charset="0"/>
                <a:ea typeface="Times New Roman" panose="02020603050405020304" pitchFamily="18" charset="0"/>
              </a:rPr>
              <a:t>Vorteile: </a:t>
            </a:r>
            <a:r>
              <a:rPr lang="de-DE" sz="1600" dirty="0">
                <a:latin typeface="Gill Sans MT" panose="020B0502020104020203" pitchFamily="34" charset="0"/>
                <a:ea typeface="Times New Roman" panose="02020603050405020304" pitchFamily="18" charset="0"/>
              </a:rPr>
              <a:t>Vereinfachung, Rechtssicherheit und                                    Betrugsminimierung</a:t>
            </a:r>
            <a:endParaRPr lang="de-DE" sz="1600"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b="1" dirty="0">
              <a:effectLst/>
              <a:latin typeface="Gill Sans MT" panose="020B0502020104020203" pitchFamily="34" charset="0"/>
              <a:ea typeface="Times New Roman" panose="02020603050405020304" pitchFamily="18" charset="0"/>
            </a:endParaRPr>
          </a:p>
          <a:p>
            <a:pPr marL="685800">
              <a:lnSpc>
                <a:spcPct val="115000"/>
              </a:lnSpc>
              <a:spcAft>
                <a:spcPts val="1000"/>
              </a:spcAft>
            </a:pPr>
            <a:endParaRPr lang="de-DE" sz="1600" dirty="0">
              <a:effectLst/>
              <a:latin typeface="Gill Sans MT" panose="020B0502020104020203" pitchFamily="34" charset="0"/>
              <a:ea typeface="Times New Roman" panose="02020603050405020304" pitchFamily="18" charset="0"/>
            </a:endParaRPr>
          </a:p>
          <a:p>
            <a:pPr marL="457200" indent="228600">
              <a:lnSpc>
                <a:spcPct val="115000"/>
              </a:lnSpc>
              <a:spcAft>
                <a:spcPts val="1000"/>
              </a:spcAft>
            </a:pPr>
            <a:endParaRPr lang="de-DE" sz="1600" b="1" dirty="0">
              <a:effectLst/>
              <a:latin typeface="Gill Sans MT" panose="020B0502020104020203" pitchFamily="34" charset="0"/>
              <a:ea typeface="Times New Roman" panose="02020603050405020304" pitchFamily="18" charset="0"/>
              <a:cs typeface="Times New Roman" panose="02020603050405020304" pitchFamily="18" charset="0"/>
            </a:endParaRPr>
          </a:p>
          <a:p>
            <a:pPr marL="457200" indent="228600">
              <a:lnSpc>
                <a:spcPct val="115000"/>
              </a:lnSpc>
              <a:spcAft>
                <a:spcPts val="1000"/>
              </a:spcAft>
            </a:pPr>
            <a:endParaRPr lang="de-DE" sz="1600" b="1" dirty="0">
              <a:latin typeface="Gill Sans MT" panose="020B0502020104020203" pitchFamily="34" charset="0"/>
              <a:ea typeface="Times New Roman" panose="02020603050405020304" pitchFamily="18" charset="0"/>
              <a:cs typeface="Times New Roman" panose="02020603050405020304" pitchFamily="18" charset="0"/>
            </a:endParaRPr>
          </a:p>
          <a:p>
            <a:pPr marL="457200">
              <a:lnSpc>
                <a:spcPct val="115000"/>
              </a:lnSpc>
              <a:spcAft>
                <a:spcPts val="1000"/>
              </a:spcAft>
            </a:pPr>
            <a:endParaRPr lang="de-DE" sz="1800" b="1" dirty="0">
              <a:effectLst/>
              <a:latin typeface="Arial" panose="020B0604020202020204" pitchFamily="34" charset="0"/>
              <a:ea typeface="Times New Roman" panose="02020603050405020304" pitchFamily="18" charset="0"/>
              <a:cs typeface="Times New Roman" panose="02020603050405020304" pitchFamily="18" charset="0"/>
            </a:endParaRPr>
          </a:p>
          <a:p>
            <a:pPr lvl="0">
              <a:lnSpc>
                <a:spcPct val="115000"/>
              </a:lnSpc>
              <a:spcAft>
                <a:spcPts val="1000"/>
              </a:spcAft>
              <a:buSzPts val="1000"/>
              <a:tabLst>
                <a:tab pos="457200" algn="l"/>
              </a:tabLst>
            </a:pPr>
            <a:r>
              <a:rPr lang="de-DE" sz="18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de-DE" sz="2000" dirty="0"/>
          </a:p>
          <a:p>
            <a:r>
              <a:rPr lang="de-DE" sz="2800" dirty="0"/>
              <a:t>			</a:t>
            </a:r>
            <a:endParaRPr lang="de-DE" sz="4400" dirty="0"/>
          </a:p>
          <a:p>
            <a:pPr marL="285750" indent="-285750">
              <a:buFont typeface="Arial" panose="020B0604020202020204" pitchFamily="34" charset="0"/>
              <a:buChar char="•"/>
            </a:pPr>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pic>
        <p:nvPicPr>
          <p:cNvPr id="9" name="Inhaltsplatzhalter 8">
            <a:extLst>
              <a:ext uri="{FF2B5EF4-FFF2-40B4-BE49-F238E27FC236}">
                <a16:creationId xmlns:a16="http://schemas.microsoft.com/office/drawing/2014/main" id="{DC67D0BE-7F5E-AD54-8AAB-973365732C6D}"/>
              </a:ext>
              <a:ext uri="{C183D7F6-B498-43B3-948B-1728B52AA6E4}">
                <adec:decorative xmlns:adec="http://schemas.microsoft.com/office/drawing/2017/decorative" val="1"/>
              </a:ext>
            </a:extLst>
          </p:cNvPr>
          <p:cNvPicPr>
            <a:picLocks noGrp="1" noChangeAspect="1"/>
          </p:cNvPicPr>
          <p:nvPr>
            <p:ph idx="4294967295"/>
          </p:nvPr>
        </p:nvPicPr>
        <p:blipFill>
          <a:blip r:embed="rId3">
            <a:alphaModFix amt="85000"/>
          </a:blip>
          <a:srcRect l="3594" t="38982"/>
          <a:stretch/>
        </p:blipFill>
        <p:spPr>
          <a:xfrm rot="16200000">
            <a:off x="8083550" y="2754086"/>
            <a:ext cx="5784850" cy="1531938"/>
          </a:xfrm>
        </p:spPr>
      </p:pic>
      <p:sp>
        <p:nvSpPr>
          <p:cNvPr id="13" name="Foliennummernplatzhalter 12">
            <a:extLst>
              <a:ext uri="{FF2B5EF4-FFF2-40B4-BE49-F238E27FC236}">
                <a16:creationId xmlns:a16="http://schemas.microsoft.com/office/drawing/2014/main" id="{6AE0074A-5A88-6DF1-F3CC-57C2AD30724A}"/>
              </a:ext>
            </a:extLst>
          </p:cNvPr>
          <p:cNvSpPr>
            <a:spLocks noGrp="1"/>
          </p:cNvSpPr>
          <p:nvPr>
            <p:ph type="sldNum" sz="quarter" idx="12"/>
          </p:nvPr>
        </p:nvSpPr>
        <p:spPr/>
        <p:txBody>
          <a:bodyPr/>
          <a:lstStyle/>
          <a:p>
            <a:pPr rtl="0"/>
            <a:fld id="{D57F1E4F-1CFF-5643-939E-217C01CDF565}" type="slidenum">
              <a:rPr lang="de-DE" sz="4000" noProof="0" smtClean="0">
                <a:solidFill>
                  <a:schemeClr val="bg1">
                    <a:lumMod val="85000"/>
                  </a:schemeClr>
                </a:solidFill>
              </a:rPr>
              <a:pPr rtl="0"/>
              <a:t>9</a:t>
            </a:fld>
            <a:endParaRPr lang="de-DE" sz="4000" noProof="0" dirty="0">
              <a:solidFill>
                <a:schemeClr val="bg1">
                  <a:lumMod val="85000"/>
                </a:schemeClr>
              </a:solidFill>
            </a:endParaRPr>
          </a:p>
        </p:txBody>
      </p:sp>
      <p:pic>
        <p:nvPicPr>
          <p:cNvPr id="3" name="Grafik 2" descr="Ein Bild, das Screenshot, Grafiken, Grafikdesign, Dunkelheit enthält.&#10;&#10;KI-generierte Inhalte können fehlerhaft sein.">
            <a:extLst>
              <a:ext uri="{FF2B5EF4-FFF2-40B4-BE49-F238E27FC236}">
                <a16:creationId xmlns:a16="http://schemas.microsoft.com/office/drawing/2014/main" id="{9F042768-8F28-7B41-A490-89AE1DF10826}"/>
              </a:ext>
            </a:extLst>
          </p:cNvPr>
          <p:cNvPicPr>
            <a:picLocks noChangeAspect="1"/>
          </p:cNvPicPr>
          <p:nvPr/>
        </p:nvPicPr>
        <p:blipFill>
          <a:blip r:embed="rId4"/>
          <a:srcRect t="73389"/>
          <a:stretch/>
        </p:blipFill>
        <p:spPr>
          <a:xfrm>
            <a:off x="852828" y="2906484"/>
            <a:ext cx="1320486" cy="326573"/>
          </a:xfrm>
          <a:prstGeom prst="rect">
            <a:avLst/>
          </a:prstGeom>
        </p:spPr>
      </p:pic>
      <p:pic>
        <p:nvPicPr>
          <p:cNvPr id="5" name="Grafik 4">
            <a:extLst>
              <a:ext uri="{FF2B5EF4-FFF2-40B4-BE49-F238E27FC236}">
                <a16:creationId xmlns:a16="http://schemas.microsoft.com/office/drawing/2014/main" id="{57379B5B-6E4B-90BA-F077-2D0D13AA70FB}"/>
              </a:ext>
            </a:extLst>
          </p:cNvPr>
          <p:cNvPicPr>
            <a:picLocks noChangeAspect="1"/>
          </p:cNvPicPr>
          <p:nvPr/>
        </p:nvPicPr>
        <p:blipFill>
          <a:blip r:embed="rId5"/>
          <a:stretch>
            <a:fillRect/>
          </a:stretch>
        </p:blipFill>
        <p:spPr>
          <a:xfrm>
            <a:off x="852828" y="4158996"/>
            <a:ext cx="1322221" cy="326573"/>
          </a:xfrm>
          <a:prstGeom prst="rect">
            <a:avLst/>
          </a:prstGeom>
        </p:spPr>
      </p:pic>
      <p:pic>
        <p:nvPicPr>
          <p:cNvPr id="8" name="Grafik 7" descr="Ein Bild, das Text, Screenshot, Schrift, Betriebssystem enthält.&#10;&#10;KI-generierte Inhalte können fehlerhaft sein.">
            <a:extLst>
              <a:ext uri="{FF2B5EF4-FFF2-40B4-BE49-F238E27FC236}">
                <a16:creationId xmlns:a16="http://schemas.microsoft.com/office/drawing/2014/main" id="{DFF8716C-D141-0F1C-DB9F-1DD55DB1C728}"/>
              </a:ext>
            </a:extLst>
          </p:cNvPr>
          <p:cNvPicPr>
            <a:picLocks noChangeAspect="1"/>
          </p:cNvPicPr>
          <p:nvPr/>
        </p:nvPicPr>
        <p:blipFill>
          <a:blip r:embed="rId6"/>
          <a:stretch>
            <a:fillRect/>
          </a:stretch>
        </p:blipFill>
        <p:spPr>
          <a:xfrm>
            <a:off x="5707030" y="4425440"/>
            <a:ext cx="5381625" cy="2209800"/>
          </a:xfrm>
          <a:prstGeom prst="rect">
            <a:avLst/>
          </a:prstGeom>
        </p:spPr>
      </p:pic>
      <p:pic>
        <p:nvPicPr>
          <p:cNvPr id="14" name="Grafik 13" descr="Ein Bild, das Text, Papier, Büroausstattung, Papierprodukt enthält.&#10;&#10;KI-generierte Inhalte können fehlerhaft sein.">
            <a:extLst>
              <a:ext uri="{FF2B5EF4-FFF2-40B4-BE49-F238E27FC236}">
                <a16:creationId xmlns:a16="http://schemas.microsoft.com/office/drawing/2014/main" id="{935E53AD-39E8-F761-C397-F0D5EF55C4CF}"/>
              </a:ext>
            </a:extLst>
          </p:cNvPr>
          <p:cNvPicPr>
            <a:picLocks noChangeAspect="1"/>
          </p:cNvPicPr>
          <p:nvPr/>
        </p:nvPicPr>
        <p:blipFill>
          <a:blip r:embed="rId7">
            <a:alphaModFix amt="31000"/>
          </a:blip>
          <a:stretch>
            <a:fillRect/>
          </a:stretch>
        </p:blipFill>
        <p:spPr>
          <a:xfrm>
            <a:off x="7806075" y="627630"/>
            <a:ext cx="9330259" cy="6230370"/>
          </a:xfrm>
          <a:prstGeom prst="rect">
            <a:avLst/>
          </a:prstGeom>
        </p:spPr>
      </p:pic>
    </p:spTree>
    <p:extLst>
      <p:ext uri="{BB962C8B-B14F-4D97-AF65-F5344CB8AC3E}">
        <p14:creationId xmlns:p14="http://schemas.microsoft.com/office/powerpoint/2010/main" val="367930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vidende">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BA0CF3B2-1F0F-4FC5-8002-3E4869ABAD55}">
  <ds:schemaRefs>
    <ds:schemaRef ds:uri="http://schemas.microsoft.com/sharepoint/v3/contenttype/forms"/>
  </ds:schemaRefs>
</ds:datastoreItem>
</file>

<file path=customXml/itemProps2.xml><?xml version="1.0" encoding="utf-8"?>
<ds:datastoreItem xmlns:ds="http://schemas.openxmlformats.org/officeDocument/2006/customXml" ds:itemID="{1F69AFF4-BB30-4BA0-AD22-82CC3C432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EBC12AA-1C15-4500-BC9C-8EE83A441DE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Technologie, Design Dividende</Template>
  <TotalTime>0</TotalTime>
  <Words>3081</Words>
  <Application>Microsoft Office PowerPoint</Application>
  <PresentationFormat>Breitbild</PresentationFormat>
  <Paragraphs>1106</Paragraphs>
  <Slides>26</Slides>
  <Notes>24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26</vt:i4>
      </vt:variant>
    </vt:vector>
  </HeadingPairs>
  <TitlesOfParts>
    <vt:vector size="34" baseType="lpstr">
      <vt:lpstr>Arial</vt:lpstr>
      <vt:lpstr>Calibri</vt:lpstr>
      <vt:lpstr>Gill Sans MT</vt:lpstr>
      <vt:lpstr>Symbol</vt:lpstr>
      <vt:lpstr>Times New Roman</vt:lpstr>
      <vt:lpstr>Wingdings</vt:lpstr>
      <vt:lpstr>Wingdings 2</vt:lpstr>
      <vt:lpstr>Dividende</vt:lpstr>
      <vt:lpstr>Künstliche Intelligenz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vt:lpstr>
      <vt:lpstr>Quellennachweise</vt:lpstr>
      <vt:lpstr>Buchempfehlungen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Jörg Murawski</dc:creator>
  <cp:lastModifiedBy>Jörg Murawski</cp:lastModifiedBy>
  <cp:revision>57</cp:revision>
  <dcterms:created xsi:type="dcterms:W3CDTF">2025-05-23T15:13:12Z</dcterms:created>
  <dcterms:modified xsi:type="dcterms:W3CDTF">2025-10-17T18:58:32Z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